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70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Pretendard Light" pitchFamily="50" charset="-127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Pretendard Bold" charset="-127"/>
      <p:bold r:id="rId20"/>
    </p:embeddedFont>
    <p:embeddedFont>
      <p:font typeface="맑은 고딕" pitchFamily="50" charset="-127"/>
      <p:regular r:id="rId21"/>
      <p:bold r:id="rId22"/>
    </p:embeddedFont>
    <p:embeddedFont>
      <p:font typeface="Pretendard Regular" charset="-127"/>
      <p:regular r:id="rId23"/>
    </p:embeddedFont>
    <p:embeddedFont>
      <p:font typeface="Pretendard Medium" pitchFamily="50" charset="-127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9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-1944" y="-14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708A1-7863-423E-86D3-A2D13C20DCD9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DA274-551B-415D-9225-DCEAEC1A3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23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DA274-551B-415D-9225-DCEAEC1A37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591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DA274-551B-415D-9225-DCEAEC1A37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226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DA274-551B-415D-9225-DCEAEC1A37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9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DA274-551B-415D-9225-DCEAEC1A37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884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DA274-551B-415D-9225-DCEAEC1A37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884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DA274-551B-415D-9225-DCEAEC1A37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24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69900"/>
            <a:ext cx="17335500" cy="933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0" y="1968500"/>
            <a:ext cx="1193800" cy="1130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378450" y="6959600"/>
            <a:ext cx="75438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en-US" sz="2800" b="1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1</a:t>
            </a:r>
            <a:r>
              <a:rPr lang="ko-KR" sz="2800" b="1" i="0" u="none" strike="noStrike" dirty="0">
                <a:solidFill>
                  <a:srgbClr val="455660">
                    <a:alpha val="60000"/>
                  </a:srgbClr>
                </a:solidFill>
                <a:ea typeface="Pretendard Regular"/>
              </a:rPr>
              <a:t>조</a:t>
            </a:r>
          </a:p>
          <a:p>
            <a:pPr lvl="0" algn="ctr">
              <a:lnSpc>
                <a:spcPct val="126160"/>
              </a:lnSpc>
            </a:pPr>
            <a:r>
              <a:rPr lang="ko-KR" sz="2800" b="0" i="0" u="none" strike="noStrike" dirty="0">
                <a:solidFill>
                  <a:srgbClr val="455660">
                    <a:alpha val="60000"/>
                  </a:srgbClr>
                </a:solidFill>
                <a:ea typeface="Pretendard Regular"/>
              </a:rPr>
              <a:t>강</a:t>
            </a:r>
            <a:r>
              <a:rPr lang="en-US" sz="2800" b="0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455660">
                    <a:alpha val="60000"/>
                  </a:srgbClr>
                </a:solidFill>
                <a:ea typeface="Pretendard Regular"/>
              </a:rPr>
              <a:t>태</a:t>
            </a:r>
            <a:r>
              <a:rPr lang="en-US" sz="2800" b="0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dirty="0" err="1">
                <a:solidFill>
                  <a:srgbClr val="455660">
                    <a:alpha val="60000"/>
                  </a:srgbClr>
                </a:solidFill>
                <a:ea typeface="Pretendard Regular"/>
              </a:rPr>
              <a:t>욱</a:t>
            </a:r>
            <a:r>
              <a:rPr lang="en-US" sz="2800" b="0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   |   </a:t>
            </a:r>
            <a:r>
              <a:rPr lang="ko-KR" sz="2800" b="0" i="0" u="none" strike="noStrike" dirty="0">
                <a:solidFill>
                  <a:srgbClr val="455660">
                    <a:alpha val="60000"/>
                  </a:srgbClr>
                </a:solidFill>
                <a:ea typeface="Pretendard Regular"/>
              </a:rPr>
              <a:t>김</a:t>
            </a:r>
            <a:r>
              <a:rPr lang="en-US" sz="2800" b="0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455660">
                    <a:alpha val="60000"/>
                  </a:srgbClr>
                </a:solidFill>
                <a:ea typeface="Pretendard Regular"/>
              </a:rPr>
              <a:t>남</a:t>
            </a:r>
            <a:r>
              <a:rPr lang="en-US" sz="2800" b="0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dirty="0" err="1">
                <a:solidFill>
                  <a:srgbClr val="455660">
                    <a:alpha val="60000"/>
                  </a:srgbClr>
                </a:solidFill>
                <a:ea typeface="Pretendard Regular"/>
              </a:rPr>
              <a:t>희</a:t>
            </a:r>
            <a:r>
              <a:rPr lang="en-US" sz="2800" b="0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   |   </a:t>
            </a:r>
            <a:r>
              <a:rPr lang="ko-KR" sz="2800" b="0" i="0" u="none" strike="noStrike" dirty="0">
                <a:solidFill>
                  <a:srgbClr val="455660">
                    <a:alpha val="60000"/>
                  </a:srgbClr>
                </a:solidFill>
                <a:ea typeface="Pretendard Regular"/>
              </a:rPr>
              <a:t>박</a:t>
            </a:r>
            <a:r>
              <a:rPr lang="en-US" sz="2800" b="0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455660">
                    <a:alpha val="60000"/>
                  </a:srgbClr>
                </a:solidFill>
                <a:ea typeface="Pretendard Regular"/>
              </a:rPr>
              <a:t>세</a:t>
            </a:r>
            <a:r>
              <a:rPr lang="en-US" sz="2800" b="0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455660">
                    <a:alpha val="60000"/>
                  </a:srgbClr>
                </a:solidFill>
                <a:ea typeface="Pretendard Regular"/>
              </a:rPr>
              <a:t>연</a:t>
            </a:r>
            <a:r>
              <a:rPr lang="en-US" sz="2800" b="0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   |   </a:t>
            </a:r>
            <a:r>
              <a:rPr lang="ko-KR" sz="2800" b="0" i="0" u="none" strike="noStrike" dirty="0">
                <a:solidFill>
                  <a:srgbClr val="455660">
                    <a:alpha val="60000"/>
                  </a:srgbClr>
                </a:solidFill>
                <a:ea typeface="Pretendard Regular"/>
              </a:rPr>
              <a:t>이</a:t>
            </a:r>
            <a:r>
              <a:rPr lang="en-US" sz="2800" b="0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455660">
                    <a:alpha val="60000"/>
                  </a:srgbClr>
                </a:solidFill>
                <a:ea typeface="Pretendard Regular"/>
              </a:rPr>
              <a:t>주</a:t>
            </a:r>
            <a:r>
              <a:rPr lang="en-US" sz="2800" b="0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455660">
                    <a:alpha val="60000"/>
                  </a:srgbClr>
                </a:solidFill>
                <a:ea typeface="Pretendard Regular"/>
              </a:rPr>
              <a:t>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9900" y="3606800"/>
            <a:ext cx="17335500" cy="260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7600" b="0" i="0" u="none" strike="noStrike" spc="-100" smtClean="0">
                <a:solidFill>
                  <a:srgbClr val="102E58"/>
                </a:solidFill>
                <a:ea typeface="Pretendard Bold"/>
              </a:rPr>
              <a:t>주거 </a:t>
            </a:r>
            <a:r>
              <a:rPr lang="ko-KR" altLang="en-US" sz="7600" b="0" i="0" u="none" strike="noStrike" spc="-100" dirty="0" smtClean="0">
                <a:solidFill>
                  <a:srgbClr val="102E58"/>
                </a:solidFill>
                <a:ea typeface="Pretendard Bold"/>
              </a:rPr>
              <a:t>생활 환경에 근거한</a:t>
            </a:r>
            <a:endParaRPr lang="en-US" altLang="ko-KR" sz="7600" spc="-100" dirty="0">
              <a:solidFill>
                <a:srgbClr val="000000"/>
              </a:solidFill>
              <a:ea typeface="Pretendard Bold"/>
            </a:endParaRPr>
          </a:p>
          <a:p>
            <a:pPr algn="ctr">
              <a:lnSpc>
                <a:spcPct val="107899"/>
              </a:lnSpc>
            </a:pPr>
            <a:r>
              <a:rPr lang="ko-KR" altLang="en-US" sz="7600" spc="-100" dirty="0" smtClean="0">
                <a:solidFill>
                  <a:srgbClr val="102E58"/>
                </a:solidFill>
                <a:ea typeface="Pretendard Bold"/>
              </a:rPr>
              <a:t>청년들</a:t>
            </a:r>
            <a:r>
              <a:rPr lang="ko-KR" altLang="en-US" sz="7600" spc="-100" dirty="0" smtClean="0">
                <a:ea typeface="Pretendard Bold"/>
              </a:rPr>
              <a:t>을 위한</a:t>
            </a:r>
            <a:r>
              <a:rPr lang="ko-KR" altLang="en-US" sz="7600" spc="-100" dirty="0" smtClean="0">
                <a:solidFill>
                  <a:srgbClr val="102E58"/>
                </a:solidFill>
                <a:ea typeface="Pretendard Bold"/>
              </a:rPr>
              <a:t> 주거 정보 분석 </a:t>
            </a:r>
            <a:r>
              <a:rPr lang="ko-KR" sz="7600" b="0" i="0" u="none" strike="noStrike" spc="-100" dirty="0" smtClean="0">
                <a:solidFill>
                  <a:srgbClr val="000000"/>
                </a:solidFill>
                <a:ea typeface="Pretendard Bold"/>
              </a:rPr>
              <a:t>서비스</a:t>
            </a:r>
            <a:endParaRPr lang="ko-KR" sz="76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82700" y="6146800"/>
            <a:ext cx="15735300" cy="300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82700" y="2679700"/>
            <a:ext cx="15735300" cy="300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350000"/>
            <a:ext cx="5270500" cy="261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2882900"/>
            <a:ext cx="5270500" cy="261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00" y="8597900"/>
            <a:ext cx="495300" cy="406400"/>
          </a:xfrm>
          <a:prstGeom prst="rect">
            <a:avLst/>
          </a:prstGeom>
          <a:effectLst>
            <a:outerShdw dist="63262" dir="13500000">
              <a:srgbClr val="FFFFFF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473200" y="6299200"/>
            <a:ext cx="495300" cy="406400"/>
          </a:xfrm>
          <a:prstGeom prst="rect">
            <a:avLst/>
          </a:prstGeom>
          <a:effectLst>
            <a:outerShdw dist="63262" dir="13500000">
              <a:srgbClr val="FFFFFF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00" y="5130800"/>
            <a:ext cx="495300" cy="406400"/>
          </a:xfrm>
          <a:prstGeom prst="rect">
            <a:avLst/>
          </a:prstGeom>
          <a:effectLst>
            <a:outerShdw dist="63262" dir="13500000">
              <a:srgbClr val="FFFFFF">
                <a:alpha val="10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473200" y="2832100"/>
            <a:ext cx="495300" cy="406400"/>
          </a:xfrm>
          <a:prstGeom prst="rect">
            <a:avLst/>
          </a:prstGeom>
          <a:effectLst>
            <a:outerShdw dist="63262" dir="13500000">
              <a:srgbClr val="FFFFFF">
                <a:alpha val="10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7315200" y="6515100"/>
            <a:ext cx="5753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dirty="0">
                <a:solidFill>
                  <a:srgbClr val="102E58"/>
                </a:solidFill>
                <a:ea typeface="Pretendard Bold"/>
              </a:rPr>
              <a:t>경제적</a:t>
            </a:r>
            <a:r>
              <a:rPr lang="en-US" sz="4000" b="0" i="0" u="none" strike="noStrike" dirty="0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4000" b="0" i="0" u="none" strike="noStrike" dirty="0">
                <a:solidFill>
                  <a:srgbClr val="102E58"/>
                </a:solidFill>
                <a:ea typeface="Pretendard Bold"/>
              </a:rPr>
              <a:t>측면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15200" y="4064000"/>
            <a:ext cx="84709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0230"/>
              </a:lnSpc>
              <a:buClr>
                <a:srgbClr val="455660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부동산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정보의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손쉬운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이해와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활용으로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정보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격차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해소</a:t>
            </a:r>
          </a:p>
          <a:p>
            <a:pPr marL="342900" lvl="0" indent="-342900" algn="l">
              <a:lnSpc>
                <a:spcPct val="150230"/>
              </a:lnSpc>
              <a:buClr>
                <a:srgbClr val="455660"/>
              </a:buClr>
              <a:buFont typeface="Arial"/>
              <a:buChar char="●"/>
            </a:pPr>
            <a:r>
              <a:rPr lang="ko-KR" altLang="en-US" sz="2500" b="0" i="0" u="none" strike="noStrike" dirty="0" smtClean="0">
                <a:solidFill>
                  <a:srgbClr val="455660"/>
                </a:solidFill>
                <a:ea typeface="Pretendard Regular"/>
              </a:rPr>
              <a:t>주택시장 혼동으로 인한 청년 불안 감소</a:t>
            </a:r>
            <a:endParaRPr lang="ko-KR" sz="2500" b="0" i="0" u="none" strike="noStrike" dirty="0">
              <a:solidFill>
                <a:srgbClr val="455660"/>
              </a:solidFill>
              <a:ea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315200" y="3048000"/>
            <a:ext cx="5753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dirty="0">
                <a:solidFill>
                  <a:srgbClr val="102E58"/>
                </a:solidFill>
                <a:ea typeface="Pretendard Bold"/>
              </a:rPr>
              <a:t>사회적</a:t>
            </a:r>
            <a:r>
              <a:rPr lang="en-US" sz="4000" b="0" i="0" u="none" strike="noStrike" dirty="0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4000" b="0" i="0" u="none" strike="noStrike" dirty="0">
                <a:solidFill>
                  <a:srgbClr val="102E58"/>
                </a:solidFill>
                <a:ea typeface="Pretendard Bold"/>
              </a:rPr>
              <a:t>측면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02500" y="7518400"/>
            <a:ext cx="84709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0230"/>
              </a:lnSpc>
              <a:buClr>
                <a:srgbClr val="455660"/>
              </a:buClr>
              <a:buFont typeface="Arial"/>
              <a:buChar char="●"/>
            </a:pPr>
            <a:r>
              <a:rPr lang="ko-KR" altLang="en-US" sz="2500" b="0" i="0" u="none" strike="noStrike" dirty="0" smtClean="0">
                <a:solidFill>
                  <a:srgbClr val="455660"/>
                </a:solidFill>
                <a:ea typeface="Pretendard Regular"/>
              </a:rPr>
              <a:t>효율적인 </a:t>
            </a:r>
            <a:r>
              <a:rPr lang="ko-KR" altLang="en-US" sz="2500" dirty="0" smtClean="0">
                <a:solidFill>
                  <a:srgbClr val="455660"/>
                </a:solidFill>
                <a:ea typeface="Pretendard Regular"/>
              </a:rPr>
              <a:t>매물 탐색을 통한 비용절감</a:t>
            </a:r>
            <a:endParaRPr lang="en-US" altLang="ko-KR" sz="2500" dirty="0" smtClean="0">
              <a:solidFill>
                <a:srgbClr val="455660"/>
              </a:solidFill>
              <a:ea typeface="Pretendard Regular"/>
            </a:endParaRPr>
          </a:p>
          <a:p>
            <a:pPr marL="342900" lvl="0" indent="-342900" algn="l">
              <a:lnSpc>
                <a:spcPct val="150230"/>
              </a:lnSpc>
              <a:buClr>
                <a:srgbClr val="455660"/>
              </a:buClr>
              <a:buFont typeface="Arial"/>
              <a:buChar char="●"/>
            </a:pPr>
            <a:r>
              <a:rPr lang="ko-KR" altLang="en-US" sz="2500" b="0" i="0" u="none" strike="noStrike" dirty="0" smtClean="0">
                <a:solidFill>
                  <a:srgbClr val="455660"/>
                </a:solidFill>
                <a:ea typeface="Pretendard Regular"/>
              </a:rPr>
              <a:t>상경 </a:t>
            </a:r>
            <a:r>
              <a:rPr lang="ko-KR" sz="2500" b="0" i="0" u="none" strike="noStrike" dirty="0" smtClean="0">
                <a:solidFill>
                  <a:srgbClr val="455660"/>
                </a:solidFill>
                <a:ea typeface="Pretendard Regular"/>
              </a:rPr>
              <a:t>청년들의</a:t>
            </a:r>
            <a:r>
              <a:rPr lang="en-US" sz="2500" b="0" i="0" u="none" strike="noStrike" dirty="0" smtClean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자립기반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확립으로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부동산시장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활성화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513300" y="9829800"/>
            <a:ext cx="62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spc="100" dirty="0" smtClean="0">
                <a:solidFill>
                  <a:srgbClr val="FFFFFF"/>
                </a:solidFill>
                <a:latin typeface="Pretendard Medium"/>
              </a:rPr>
              <a:t>10</a:t>
            </a:r>
            <a:endParaRPr lang="en-US" sz="22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914400" y="635000"/>
            <a:ext cx="16903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899"/>
              </a:lnSpc>
            </a:pPr>
            <a:r>
              <a:rPr lang="ko-KR" altLang="en-US" sz="6000" spc="-100" dirty="0" smtClean="0">
                <a:solidFill>
                  <a:srgbClr val="102E58"/>
                </a:solidFill>
                <a:ea typeface="Pretendard Bold"/>
              </a:rPr>
              <a:t>기대효과</a:t>
            </a:r>
            <a:endParaRPr lang="en-US" altLang="ko-KR" sz="6000" spc="-100" dirty="0" smtClean="0">
              <a:solidFill>
                <a:srgbClr val="102E58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384300" y="3289300"/>
            <a:ext cx="3416300" cy="5283200"/>
            <a:chOff x="1308100" y="3289300"/>
            <a:chExt cx="3416300" cy="52832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3200" y="3289300"/>
              <a:ext cx="3086100" cy="52832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4300" y="4546600"/>
              <a:ext cx="3263900" cy="26162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100" y="7188200"/>
              <a:ext cx="3416300" cy="1308100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1422400" y="3530600"/>
              <a:ext cx="3187700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3800" b="0" i="0" u="none" strike="noStrike" dirty="0">
                  <a:solidFill>
                    <a:srgbClr val="FFFFFF"/>
                  </a:solidFill>
                  <a:ea typeface="Pretendard Bold"/>
                </a:rPr>
                <a:t>강태욱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76250" y="4864100"/>
              <a:ext cx="2880000" cy="205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r>
                <a:rPr lang="ko-KR" altLang="en-US" dirty="0" smtClean="0">
                  <a:solidFill>
                    <a:srgbClr val="455660"/>
                  </a:solidFill>
                  <a:ea typeface="Pretendard Light"/>
                </a:rPr>
                <a:t>전입 인구 증가 요인 모델링</a:t>
              </a:r>
              <a:endParaRPr lang="en-US" altLang="ko-KR" dirty="0" smtClean="0">
                <a:solidFill>
                  <a:srgbClr val="455660"/>
                </a:solidFill>
                <a:ea typeface="Pretendard Light"/>
              </a:endParaRPr>
            </a:p>
            <a:p>
              <a:pPr marL="342900" lvl="0" indent="-342900" algn="l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r>
                <a:rPr lang="ko-KR" altLang="en-US" dirty="0" smtClean="0">
                  <a:solidFill>
                    <a:srgbClr val="455660"/>
                  </a:solidFill>
                  <a:ea typeface="Pretendard Light"/>
                </a:rPr>
                <a:t>선호도 예측 모델 개발</a:t>
              </a:r>
              <a:endParaRPr lang="ko-KR" sz="1800" b="0" i="0" u="none" strike="noStrike" dirty="0">
                <a:solidFill>
                  <a:srgbClr val="455660"/>
                </a:solidFill>
                <a:ea typeface="Pretendard Light"/>
              </a:endParaRPr>
            </a:p>
            <a:p>
              <a:pPr marL="342900" lvl="0" indent="-342900" algn="l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r>
                <a:rPr lang="ko-KR" altLang="en-US" dirty="0" smtClean="0">
                  <a:solidFill>
                    <a:srgbClr val="455660"/>
                  </a:solidFill>
                  <a:ea typeface="Pretendard Light"/>
                </a:rPr>
                <a:t>선호도 예측 서비스 </a:t>
              </a:r>
              <a:r>
                <a:rPr lang="en-US" altLang="ko-KR" dirty="0" smtClean="0">
                  <a:solidFill>
                    <a:srgbClr val="455660"/>
                  </a:solidFill>
                  <a:ea typeface="Pretendard Light"/>
                </a:rPr>
                <a:t>UI </a:t>
              </a:r>
              <a:r>
                <a:rPr lang="ko-KR" altLang="en-US" dirty="0" smtClean="0">
                  <a:solidFill>
                    <a:srgbClr val="455660"/>
                  </a:solidFill>
                  <a:ea typeface="Pretendard Light"/>
                </a:rPr>
                <a:t>개발</a:t>
              </a:r>
              <a:endParaRPr lang="en-US" altLang="ko-KR" sz="1800" b="0" i="0" u="none" strike="noStrike" dirty="0" smtClean="0">
                <a:solidFill>
                  <a:srgbClr val="455660"/>
                </a:solidFill>
                <a:ea typeface="Pretendard Light"/>
              </a:endParaRPr>
            </a:p>
            <a:p>
              <a:pPr marL="342900" lvl="0" indent="-342900" algn="l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r>
                <a:rPr lang="ko-KR" altLang="en-US" dirty="0" smtClean="0">
                  <a:solidFill>
                    <a:srgbClr val="455660"/>
                  </a:solidFill>
                  <a:ea typeface="Pretendard Light"/>
                </a:rPr>
                <a:t>선호도 예측 서비스 </a:t>
              </a:r>
              <a:r>
                <a:rPr lang="ko-KR" altLang="en-US" dirty="0" err="1" smtClean="0">
                  <a:solidFill>
                    <a:srgbClr val="455660"/>
                  </a:solidFill>
                  <a:ea typeface="Pretendard Light"/>
                </a:rPr>
                <a:t>백앤드</a:t>
              </a:r>
              <a:r>
                <a:rPr lang="ko-KR" altLang="en-US" dirty="0" smtClean="0">
                  <a:solidFill>
                    <a:srgbClr val="455660"/>
                  </a:solidFill>
                  <a:ea typeface="Pretendard Light"/>
                </a:rPr>
                <a:t> 개발</a:t>
              </a:r>
              <a:endParaRPr lang="ko-KR" sz="1800" b="0" i="0" u="none" strike="noStrike" dirty="0">
                <a:solidFill>
                  <a:srgbClr val="455660"/>
                </a:solidFill>
                <a:ea typeface="Pretendard Ligh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54150" y="7493000"/>
              <a:ext cx="31242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100" dirty="0" smtClean="0">
                  <a:solidFill>
                    <a:srgbClr val="102E58"/>
                  </a:solidFill>
                  <a:ea typeface="Pretendard Bold"/>
                </a:rPr>
                <a:t>선호지역 분석 및 예측</a:t>
              </a:r>
              <a:endParaRPr lang="ko-KR" sz="21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346700" y="3289300"/>
            <a:ext cx="3594100" cy="5283200"/>
            <a:chOff x="5308600" y="3289300"/>
            <a:chExt cx="3594100" cy="52832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2600" y="3289300"/>
              <a:ext cx="3086100" cy="52832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2900" y="4546600"/>
              <a:ext cx="3365500" cy="26162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8600" y="7188200"/>
              <a:ext cx="3594100" cy="1308100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5511800" y="3530600"/>
              <a:ext cx="3187700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3800" b="0" i="0" u="none" strike="noStrike">
                  <a:solidFill>
                    <a:srgbClr val="FFFFFF"/>
                  </a:solidFill>
                  <a:ea typeface="Pretendard Bold"/>
                </a:rPr>
                <a:t>김남희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562600" y="4864100"/>
              <a:ext cx="3086100" cy="205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r>
                <a:rPr lang="ko-KR" altLang="en-US" sz="1800" b="0" i="0" u="none" strike="noStrike" dirty="0" smtClean="0">
                  <a:solidFill>
                    <a:srgbClr val="455660"/>
                  </a:solidFill>
                  <a:ea typeface="Pretendard Light"/>
                </a:rPr>
                <a:t>메인</a:t>
              </a:r>
              <a:r>
                <a:rPr lang="en-US" altLang="ko-KR" sz="1800" b="0" i="0" u="none" strike="noStrike" dirty="0" smtClean="0">
                  <a:solidFill>
                    <a:srgbClr val="455660"/>
                  </a:solidFill>
                  <a:ea typeface="Pretendard Light"/>
                </a:rPr>
                <a:t>UI  </a:t>
              </a:r>
              <a:r>
                <a:rPr lang="ko-KR" altLang="en-US" sz="1800" b="0" i="0" u="none" strike="noStrike" dirty="0" smtClean="0">
                  <a:solidFill>
                    <a:srgbClr val="455660"/>
                  </a:solidFill>
                  <a:ea typeface="Pretendard Light"/>
                </a:rPr>
                <a:t>개발</a:t>
              </a:r>
              <a:endParaRPr lang="en-US" altLang="ko-KR" dirty="0">
                <a:solidFill>
                  <a:srgbClr val="455660"/>
                </a:solidFill>
                <a:ea typeface="Pretendard Light"/>
              </a:endParaRPr>
            </a:p>
            <a:p>
              <a:pPr marL="342900" lvl="0" indent="-342900" algn="l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r>
                <a:rPr lang="ko-KR" altLang="en-US" sz="1800" b="0" i="0" u="none" strike="noStrike" dirty="0" smtClean="0">
                  <a:solidFill>
                    <a:srgbClr val="455660"/>
                  </a:solidFill>
                  <a:ea typeface="Pretendard Light"/>
                </a:rPr>
                <a:t>전세보증사고율 예측 모델 개발</a:t>
              </a:r>
              <a:endParaRPr lang="en-US" altLang="ko-KR" sz="1800" b="0" i="0" u="none" strike="noStrike" dirty="0" smtClean="0">
                <a:solidFill>
                  <a:srgbClr val="455660"/>
                </a:solidFill>
                <a:ea typeface="Pretendard Light"/>
              </a:endParaRPr>
            </a:p>
            <a:p>
              <a:pPr marL="342900" lvl="0" indent="-342900" algn="l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r>
                <a:rPr lang="ko-KR" altLang="en-US" dirty="0" smtClean="0">
                  <a:solidFill>
                    <a:srgbClr val="455660"/>
                  </a:solidFill>
                  <a:ea typeface="Pretendard Light"/>
                </a:rPr>
                <a:t>전세보증사고율 예측 서비스 </a:t>
              </a:r>
              <a:r>
                <a:rPr lang="en-US" altLang="ko-KR" dirty="0" smtClean="0">
                  <a:solidFill>
                    <a:srgbClr val="455660"/>
                  </a:solidFill>
                  <a:ea typeface="Pretendard Light"/>
                </a:rPr>
                <a:t>UI </a:t>
              </a:r>
              <a:r>
                <a:rPr lang="ko-KR" altLang="en-US" dirty="0" smtClean="0">
                  <a:solidFill>
                    <a:srgbClr val="455660"/>
                  </a:solidFill>
                  <a:ea typeface="Pretendard Light"/>
                </a:rPr>
                <a:t>개발</a:t>
              </a:r>
              <a:endParaRPr lang="en-US" altLang="ko-KR" dirty="0" smtClean="0">
                <a:solidFill>
                  <a:srgbClr val="455660"/>
                </a:solidFill>
                <a:ea typeface="Pretendard Light"/>
              </a:endParaRPr>
            </a:p>
            <a:p>
              <a:pPr marL="342900" indent="-342900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r>
                <a:rPr lang="ko-KR" altLang="en-US" dirty="0" smtClean="0">
                  <a:solidFill>
                    <a:srgbClr val="455660"/>
                  </a:solidFill>
                  <a:ea typeface="Pretendard Light"/>
                </a:rPr>
                <a:t>전세보증사고율 예측 </a:t>
              </a:r>
              <a:r>
                <a:rPr lang="ko-KR" altLang="en-US" dirty="0">
                  <a:solidFill>
                    <a:srgbClr val="455660"/>
                  </a:solidFill>
                  <a:ea typeface="Pretendard Light"/>
                </a:rPr>
                <a:t>서비스 </a:t>
              </a:r>
              <a:r>
                <a:rPr lang="ko-KR" altLang="en-US" dirty="0" err="1" smtClean="0">
                  <a:solidFill>
                    <a:srgbClr val="455660"/>
                  </a:solidFill>
                  <a:ea typeface="Pretendard Light"/>
                </a:rPr>
                <a:t>백앤드</a:t>
              </a:r>
              <a:r>
                <a:rPr lang="en-US" altLang="ko-KR" dirty="0" smtClean="0">
                  <a:solidFill>
                    <a:srgbClr val="455660"/>
                  </a:solidFill>
                  <a:ea typeface="Pretendard Light"/>
                </a:rPr>
                <a:t> </a:t>
              </a:r>
              <a:r>
                <a:rPr lang="ko-KR" altLang="en-US" dirty="0" smtClean="0">
                  <a:solidFill>
                    <a:srgbClr val="455660"/>
                  </a:solidFill>
                  <a:ea typeface="Pretendard Light"/>
                </a:rPr>
                <a:t>개발</a:t>
              </a:r>
              <a:endParaRPr lang="en-US" altLang="ko-KR" dirty="0">
                <a:solidFill>
                  <a:srgbClr val="455660"/>
                </a:solidFill>
                <a:ea typeface="Pretendard Light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543550" y="7493000"/>
              <a:ext cx="31242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100" b="0" i="0" u="none" strike="noStrike" dirty="0" smtClean="0">
                  <a:solidFill>
                    <a:srgbClr val="102E58"/>
                  </a:solidFill>
                  <a:ea typeface="Pretendard Bold"/>
                </a:rPr>
                <a:t>전세 보증사고율 예측</a:t>
              </a:r>
              <a:endParaRPr lang="en-US" altLang="ko-KR" sz="2100" b="0" i="0" u="none" strike="noStrike" dirty="0" smtClean="0">
                <a:solidFill>
                  <a:srgbClr val="102E58"/>
                </a:solidFill>
                <a:ea typeface="Pretendard Bold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486900" y="3289300"/>
            <a:ext cx="3378200" cy="5283200"/>
            <a:chOff x="9486900" y="3289300"/>
            <a:chExt cx="3378200" cy="528320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2950" y="3289300"/>
              <a:ext cx="3086100" cy="528320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63100" y="4546600"/>
              <a:ext cx="3225800" cy="261620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86900" y="7188200"/>
              <a:ext cx="3378200" cy="1308100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9582150" y="3530600"/>
              <a:ext cx="3187700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3800" b="0" i="0" u="none" strike="noStrike" dirty="0">
                  <a:solidFill>
                    <a:srgbClr val="FFFFFF"/>
                  </a:solidFill>
                  <a:ea typeface="Pretendard Bold"/>
                </a:rPr>
                <a:t>박세연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736000" y="4864100"/>
              <a:ext cx="2983050" cy="1917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r>
                <a:rPr lang="ko-KR" altLang="en-US" dirty="0" smtClean="0">
                  <a:solidFill>
                    <a:srgbClr val="455660"/>
                  </a:solidFill>
                  <a:ea typeface="Pretendard Light"/>
                </a:rPr>
                <a:t>데이터 분석 </a:t>
              </a:r>
              <a:endParaRPr lang="en-US" altLang="ko-KR" dirty="0" smtClean="0">
                <a:solidFill>
                  <a:srgbClr val="455660"/>
                </a:solidFill>
                <a:ea typeface="Pretendard Light"/>
              </a:endParaRPr>
            </a:p>
            <a:p>
              <a:pPr marL="342900" lvl="0" indent="-342900" algn="l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r>
                <a:rPr lang="ko-KR" altLang="en-US" dirty="0" smtClean="0">
                  <a:solidFill>
                    <a:srgbClr val="455660"/>
                  </a:solidFill>
                  <a:ea typeface="Pretendard Light"/>
                </a:rPr>
                <a:t>치안안전지수 </a:t>
              </a:r>
              <a:r>
                <a:rPr lang="ko-KR" altLang="en-US" sz="1800" b="0" i="0" u="none" strike="noStrike" dirty="0" smtClean="0">
                  <a:solidFill>
                    <a:srgbClr val="455660"/>
                  </a:solidFill>
                  <a:ea typeface="Pretendard Light"/>
                </a:rPr>
                <a:t>예측 모델 개발</a:t>
              </a:r>
              <a:endParaRPr lang="en-US" altLang="ko-KR" sz="1800" b="0" i="0" u="none" strike="noStrike" dirty="0" smtClean="0">
                <a:solidFill>
                  <a:srgbClr val="455660"/>
                </a:solidFill>
                <a:ea typeface="Pretendard Light"/>
              </a:endParaRPr>
            </a:p>
            <a:p>
              <a:pPr marL="342900" lvl="0" indent="-342900" algn="l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r>
                <a:rPr lang="ko-KR" altLang="en-US" sz="1800" b="0" i="0" u="none" strike="noStrike" dirty="0" smtClean="0">
                  <a:solidFill>
                    <a:srgbClr val="455660"/>
                  </a:solidFill>
                  <a:ea typeface="Pretendard Light"/>
                </a:rPr>
                <a:t>치안안전지수 서비스 </a:t>
              </a:r>
              <a:r>
                <a:rPr lang="en-US" altLang="ko-KR" sz="1800" b="0" i="0" u="none" strike="noStrike" dirty="0" smtClean="0">
                  <a:solidFill>
                    <a:srgbClr val="455660"/>
                  </a:solidFill>
                  <a:ea typeface="Pretendard Light"/>
                </a:rPr>
                <a:t>UI </a:t>
              </a:r>
              <a:r>
                <a:rPr lang="ko-KR" altLang="en-US" dirty="0" smtClean="0">
                  <a:solidFill>
                    <a:srgbClr val="455660"/>
                  </a:solidFill>
                  <a:ea typeface="Pretendard Light"/>
                </a:rPr>
                <a:t>개발</a:t>
              </a:r>
              <a:endParaRPr lang="en-US" altLang="ko-KR" dirty="0" smtClean="0">
                <a:solidFill>
                  <a:srgbClr val="455660"/>
                </a:solidFill>
                <a:ea typeface="Pretendard Light"/>
              </a:endParaRPr>
            </a:p>
            <a:p>
              <a:pPr marL="342900" indent="-342900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r>
                <a:rPr lang="ko-KR" altLang="en-US" dirty="0">
                  <a:solidFill>
                    <a:srgbClr val="455660"/>
                  </a:solidFill>
                  <a:ea typeface="Pretendard Light"/>
                </a:rPr>
                <a:t>치안안전지수 </a:t>
              </a:r>
              <a:r>
                <a:rPr lang="ko-KR" altLang="en-US" dirty="0" smtClean="0">
                  <a:solidFill>
                    <a:srgbClr val="455660"/>
                  </a:solidFill>
                  <a:ea typeface="Pretendard Light"/>
                </a:rPr>
                <a:t>서비스 </a:t>
              </a:r>
              <a:r>
                <a:rPr lang="ko-KR" altLang="en-US" dirty="0" err="1" smtClean="0">
                  <a:solidFill>
                    <a:srgbClr val="455660"/>
                  </a:solidFill>
                  <a:ea typeface="Pretendard Light"/>
                </a:rPr>
                <a:t>백앤드</a:t>
              </a:r>
              <a:r>
                <a:rPr lang="en-US" altLang="ko-KR" dirty="0" smtClean="0">
                  <a:solidFill>
                    <a:srgbClr val="455660"/>
                  </a:solidFill>
                  <a:ea typeface="Pretendard Light"/>
                </a:rPr>
                <a:t> </a:t>
              </a:r>
              <a:r>
                <a:rPr lang="ko-KR" altLang="en-US" dirty="0">
                  <a:solidFill>
                    <a:srgbClr val="455660"/>
                  </a:solidFill>
                  <a:ea typeface="Pretendard Light"/>
                </a:rPr>
                <a:t>개발</a:t>
              </a:r>
              <a:endParaRPr lang="en-US" altLang="ko-KR" dirty="0">
                <a:solidFill>
                  <a:srgbClr val="455660"/>
                </a:solidFill>
                <a:ea typeface="Pretendard Light"/>
              </a:endParaRPr>
            </a:p>
            <a:p>
              <a:pPr marL="342900" lvl="0" indent="-342900" algn="l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endParaRPr lang="ko-KR" sz="1800" b="0" i="0" u="none" strike="noStrike" dirty="0">
                <a:solidFill>
                  <a:srgbClr val="455660"/>
                </a:solidFill>
                <a:ea typeface="Pretendard Light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613900" y="7493000"/>
              <a:ext cx="31242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100" b="0" i="0" u="none" strike="noStrike" dirty="0" smtClean="0">
                  <a:solidFill>
                    <a:srgbClr val="102E58"/>
                  </a:solidFill>
                  <a:ea typeface="Pretendard Bold"/>
                </a:rPr>
                <a:t>치안안전지수 </a:t>
              </a:r>
              <a:r>
                <a:rPr lang="ko-KR" altLang="en-US" sz="2100" b="0" i="0" u="none" strike="noStrike" dirty="0">
                  <a:solidFill>
                    <a:srgbClr val="102E58"/>
                  </a:solidFill>
                  <a:ea typeface="Pretendard Bold"/>
                </a:rPr>
                <a:t>분석 및 예측</a:t>
              </a:r>
              <a:endParaRPr lang="ko-KR" sz="21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3411200" y="3289300"/>
            <a:ext cx="3479800" cy="5283200"/>
            <a:chOff x="13449300" y="3289300"/>
            <a:chExt cx="3479800" cy="5283200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46150" y="3289300"/>
              <a:ext cx="3086100" cy="5283200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449300" y="4546600"/>
              <a:ext cx="3479800" cy="2616200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00100" y="7188200"/>
              <a:ext cx="3378200" cy="1308100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13595350" y="3530600"/>
              <a:ext cx="3187700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3800" b="0" i="0" u="none" strike="noStrike" dirty="0">
                  <a:solidFill>
                    <a:srgbClr val="FFFFFF"/>
                  </a:solidFill>
                  <a:ea typeface="Pretendard Bold"/>
                </a:rPr>
                <a:t>이주현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3749200" y="4864100"/>
              <a:ext cx="2880000" cy="1955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indent="-342900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r>
                <a:rPr lang="ko-KR" altLang="en-US" dirty="0">
                  <a:solidFill>
                    <a:srgbClr val="455660"/>
                  </a:solidFill>
                  <a:ea typeface="Pretendard Light"/>
                </a:rPr>
                <a:t>데이터 </a:t>
              </a:r>
              <a:r>
                <a:rPr lang="ko-KR" altLang="en-US" dirty="0" smtClean="0">
                  <a:solidFill>
                    <a:srgbClr val="455660"/>
                  </a:solidFill>
                  <a:ea typeface="Pretendard Light"/>
                </a:rPr>
                <a:t>분석 및 군집화</a:t>
              </a:r>
              <a:endParaRPr lang="en-US" altLang="ko-KR" dirty="0">
                <a:solidFill>
                  <a:srgbClr val="455660"/>
                </a:solidFill>
                <a:ea typeface="Pretendard Light"/>
              </a:endParaRPr>
            </a:p>
            <a:p>
              <a:pPr marL="342900" indent="-342900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r>
                <a:rPr lang="ko-KR" altLang="en-US" dirty="0" smtClean="0">
                  <a:solidFill>
                    <a:srgbClr val="455660"/>
                  </a:solidFill>
                  <a:ea typeface="Pretendard Light"/>
                </a:rPr>
                <a:t>전</a:t>
              </a:r>
              <a:r>
                <a:rPr lang="en-US" altLang="ko-KR" dirty="0">
                  <a:solidFill>
                    <a:srgbClr val="455660"/>
                  </a:solidFill>
                  <a:latin typeface="바탕"/>
                  <a:ea typeface="바탕"/>
                </a:rPr>
                <a:t>·</a:t>
              </a:r>
              <a:r>
                <a:rPr lang="ko-KR" altLang="en-US" dirty="0" smtClean="0">
                  <a:solidFill>
                    <a:srgbClr val="455660"/>
                  </a:solidFill>
                  <a:ea typeface="Pretendard Light"/>
                </a:rPr>
                <a:t>월세 물량 예측 모델 개발</a:t>
              </a:r>
              <a:endParaRPr lang="en-US" altLang="ko-KR" dirty="0" smtClean="0">
                <a:solidFill>
                  <a:srgbClr val="455660"/>
                </a:solidFill>
                <a:ea typeface="Pretendard Light"/>
              </a:endParaRPr>
            </a:p>
            <a:p>
              <a:pPr marL="342900" indent="-342900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r>
                <a:rPr lang="ko-KR" altLang="en-US" dirty="0">
                  <a:solidFill>
                    <a:srgbClr val="455660"/>
                  </a:solidFill>
                  <a:ea typeface="Pretendard Light"/>
                </a:rPr>
                <a:t>전</a:t>
              </a:r>
              <a:r>
                <a:rPr lang="en-US" altLang="ko-KR" dirty="0">
                  <a:solidFill>
                    <a:srgbClr val="455660"/>
                  </a:solidFill>
                  <a:latin typeface="바탕"/>
                  <a:ea typeface="바탕"/>
                </a:rPr>
                <a:t>·</a:t>
              </a:r>
              <a:r>
                <a:rPr lang="ko-KR" altLang="en-US" dirty="0" smtClean="0">
                  <a:solidFill>
                    <a:srgbClr val="455660"/>
                  </a:solidFill>
                  <a:ea typeface="Pretendard Light"/>
                </a:rPr>
                <a:t>월세 물량 서비스 </a:t>
              </a:r>
              <a:r>
                <a:rPr lang="en-US" altLang="ko-KR" dirty="0" smtClean="0">
                  <a:solidFill>
                    <a:srgbClr val="455660"/>
                  </a:solidFill>
                  <a:ea typeface="Pretendard Light"/>
                </a:rPr>
                <a:t>UI </a:t>
              </a:r>
              <a:r>
                <a:rPr lang="ko-KR" altLang="en-US" dirty="0" smtClean="0">
                  <a:solidFill>
                    <a:srgbClr val="455660"/>
                  </a:solidFill>
                  <a:ea typeface="Pretendard Light"/>
                </a:rPr>
                <a:t>개발</a:t>
              </a:r>
              <a:endParaRPr lang="en-US" altLang="ko-KR" dirty="0" smtClean="0">
                <a:solidFill>
                  <a:srgbClr val="455660"/>
                </a:solidFill>
                <a:ea typeface="Pretendard Light"/>
              </a:endParaRPr>
            </a:p>
            <a:p>
              <a:pPr marL="342900" indent="-342900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r>
                <a:rPr lang="ko-KR" altLang="en-US" dirty="0">
                  <a:solidFill>
                    <a:srgbClr val="455660"/>
                  </a:solidFill>
                  <a:ea typeface="Pretendard Light"/>
                </a:rPr>
                <a:t>전</a:t>
              </a:r>
              <a:r>
                <a:rPr lang="en-US" altLang="ko-KR" dirty="0">
                  <a:solidFill>
                    <a:srgbClr val="455660"/>
                  </a:solidFill>
                  <a:latin typeface="바탕"/>
                  <a:ea typeface="바탕"/>
                </a:rPr>
                <a:t>·</a:t>
              </a:r>
              <a:r>
                <a:rPr lang="ko-KR" altLang="en-US" dirty="0" smtClean="0">
                  <a:solidFill>
                    <a:srgbClr val="455660"/>
                  </a:solidFill>
                  <a:ea typeface="Pretendard Light"/>
                </a:rPr>
                <a:t>월세 </a:t>
              </a:r>
              <a:r>
                <a:rPr lang="ko-KR" altLang="en-US" dirty="0">
                  <a:solidFill>
                    <a:srgbClr val="455660"/>
                  </a:solidFill>
                  <a:ea typeface="Pretendard Light"/>
                </a:rPr>
                <a:t>물량 서비스 </a:t>
              </a:r>
              <a:r>
                <a:rPr lang="ko-KR" altLang="en-US" dirty="0" err="1" smtClean="0">
                  <a:solidFill>
                    <a:srgbClr val="455660"/>
                  </a:solidFill>
                  <a:ea typeface="Pretendard Light"/>
                </a:rPr>
                <a:t>백앤드</a:t>
              </a:r>
              <a:r>
                <a:rPr lang="en-US" altLang="ko-KR" dirty="0" smtClean="0">
                  <a:solidFill>
                    <a:srgbClr val="455660"/>
                  </a:solidFill>
                  <a:ea typeface="Pretendard Light"/>
                </a:rPr>
                <a:t> </a:t>
              </a:r>
              <a:r>
                <a:rPr lang="ko-KR" altLang="en-US" dirty="0">
                  <a:solidFill>
                    <a:srgbClr val="455660"/>
                  </a:solidFill>
                  <a:ea typeface="Pretendard Light"/>
                </a:rPr>
                <a:t>개발</a:t>
              </a:r>
              <a:endParaRPr lang="en-US" altLang="ko-KR" dirty="0">
                <a:solidFill>
                  <a:srgbClr val="455660"/>
                </a:solidFill>
                <a:ea typeface="Pretendard Light"/>
              </a:endParaRPr>
            </a:p>
            <a:p>
              <a:pPr marL="342900" indent="-342900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endParaRPr lang="en-US" altLang="ko-KR" dirty="0">
                <a:solidFill>
                  <a:srgbClr val="455660"/>
                </a:solidFill>
                <a:ea typeface="Pretendard Light"/>
              </a:endParaRPr>
            </a:p>
            <a:p>
              <a:pPr>
                <a:lnSpc>
                  <a:spcPct val="120350"/>
                </a:lnSpc>
                <a:buClr>
                  <a:srgbClr val="455660"/>
                </a:buClr>
              </a:pPr>
              <a:endParaRPr lang="en-US" dirty="0">
                <a:solidFill>
                  <a:srgbClr val="455660"/>
                </a:solidFill>
                <a:ea typeface="Pretendard Light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3627100" y="7493000"/>
              <a:ext cx="31242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100" b="0" i="0" u="none" strike="noStrike" dirty="0" smtClean="0">
                  <a:solidFill>
                    <a:srgbClr val="102E58"/>
                  </a:solidFill>
                  <a:ea typeface="Pretendard Bold"/>
                </a:rPr>
                <a:t>전</a:t>
              </a:r>
              <a:r>
                <a:rPr lang="en-US" altLang="ko-KR" sz="2400" dirty="0" smtClean="0">
                  <a:solidFill>
                    <a:srgbClr val="455660"/>
                  </a:solidFill>
                  <a:latin typeface="바탕"/>
                  <a:ea typeface="바탕"/>
                </a:rPr>
                <a:t>·</a:t>
              </a:r>
              <a:r>
                <a:rPr lang="ko-KR" altLang="en-US" sz="2100" b="0" i="0" u="none" strike="noStrike" dirty="0" smtClean="0">
                  <a:solidFill>
                    <a:srgbClr val="102E58"/>
                  </a:solidFill>
                  <a:ea typeface="Pretendard Bold"/>
                </a:rPr>
                <a:t>월세 </a:t>
              </a:r>
              <a:r>
                <a:rPr lang="ko-KR" altLang="en-US" sz="2100" dirty="0" smtClean="0">
                  <a:solidFill>
                    <a:srgbClr val="102E58"/>
                  </a:solidFill>
                  <a:ea typeface="Pretendard Bold"/>
                </a:rPr>
                <a:t>물량 예측</a:t>
              </a:r>
              <a:endParaRPr lang="ko-KR" sz="21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7513300" y="9829800"/>
            <a:ext cx="62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spc="100" dirty="0" smtClean="0">
                <a:solidFill>
                  <a:srgbClr val="FFFFFF"/>
                </a:solidFill>
                <a:latin typeface="Pretendard Medium"/>
              </a:rPr>
              <a:t>11</a:t>
            </a:r>
            <a:endParaRPr lang="en-US" sz="22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34" name="TextBox 15"/>
          <p:cNvSpPr txBox="1"/>
          <p:nvPr/>
        </p:nvSpPr>
        <p:spPr>
          <a:xfrm>
            <a:off x="914400" y="635000"/>
            <a:ext cx="16903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899"/>
              </a:lnSpc>
            </a:pPr>
            <a:r>
              <a:rPr lang="ko-KR" altLang="en-US" sz="6000" spc="-100" dirty="0" err="1" smtClean="0">
                <a:solidFill>
                  <a:srgbClr val="102E58"/>
                </a:solidFill>
                <a:ea typeface="Pretendard Bold"/>
              </a:rPr>
              <a:t>업무분장표</a:t>
            </a:r>
            <a:endParaRPr lang="en-US" altLang="ko-KR" sz="6000" spc="-100" dirty="0" smtClean="0">
              <a:solidFill>
                <a:srgbClr val="102E58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84700" y="4616450"/>
            <a:ext cx="9131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6000" b="0" i="0" u="none" strike="noStrike" spc="-100" dirty="0" smtClean="0">
                <a:solidFill>
                  <a:srgbClr val="102E58"/>
                </a:solidFill>
                <a:ea typeface="Pretendard Bold"/>
              </a:rPr>
              <a:t>감</a:t>
            </a:r>
            <a:r>
              <a:rPr lang="en-US" sz="6000" b="0" i="0" u="none" strike="noStrike" spc="-100" dirty="0" smtClean="0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02E58"/>
                </a:solidFill>
                <a:ea typeface="Pretendard Bold"/>
              </a:rPr>
              <a:t>사</a:t>
            </a:r>
            <a:r>
              <a:rPr lang="en-US" sz="6000" b="0" i="0" u="none" strike="noStrike" spc="-100" dirty="0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02E58"/>
                </a:solidFill>
                <a:ea typeface="Pretendard Bold"/>
              </a:rPr>
              <a:t>합</a:t>
            </a:r>
            <a:r>
              <a:rPr lang="en-US" sz="6000" b="0" i="0" u="none" strike="noStrike" spc="-100" dirty="0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02E58"/>
                </a:solidFill>
                <a:ea typeface="Pretendard Bold"/>
              </a:rPr>
              <a:t>니</a:t>
            </a:r>
            <a:r>
              <a:rPr lang="en-US" sz="6000" b="0" i="0" u="none" strike="noStrike" spc="-100" dirty="0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6000" b="0" i="0" u="none" strike="noStrike" spc="-100" dirty="0" smtClean="0">
                <a:solidFill>
                  <a:srgbClr val="102E58"/>
                </a:solidFill>
                <a:ea typeface="Pretendard Bold"/>
              </a:rPr>
              <a:t>다</a:t>
            </a:r>
            <a:r>
              <a:rPr lang="en-US" altLang="ko-KR" sz="6000" spc="-100" dirty="0">
                <a:solidFill>
                  <a:srgbClr val="102E58"/>
                </a:solidFill>
                <a:ea typeface="Pretendard Bold"/>
              </a:rPr>
              <a:t>.</a:t>
            </a:r>
            <a:endParaRPr lang="ko-KR" sz="6000" b="0" i="0" u="none" strike="noStrike" spc="-100" dirty="0">
              <a:solidFill>
                <a:srgbClr val="102E58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740000" flipV="1">
            <a:off x="14566900" y="4267200"/>
            <a:ext cx="2159000" cy="215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860000">
            <a:off x="11315700" y="4267200"/>
            <a:ext cx="2159000" cy="215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740000" flipV="1">
            <a:off x="8064500" y="4267200"/>
            <a:ext cx="2146300" cy="2159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860000">
            <a:off x="4813300" y="4267200"/>
            <a:ext cx="2159000" cy="2159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740000" flipV="1">
            <a:off x="1562100" y="4267200"/>
            <a:ext cx="2159000" cy="2159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600" y="4508500"/>
            <a:ext cx="1625600" cy="162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300" y="4813300"/>
            <a:ext cx="10414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006600" y="5892800"/>
            <a:ext cx="4533900" cy="13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257800" y="5892800"/>
            <a:ext cx="45339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509000" y="5892800"/>
            <a:ext cx="4533900" cy="13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760200" y="5892800"/>
            <a:ext cx="4533900" cy="13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100" y="4533900"/>
            <a:ext cx="1625600" cy="1625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5600" y="4762500"/>
            <a:ext cx="901700" cy="1206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3700" y="4787900"/>
            <a:ext cx="1143000" cy="1130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4389100" y="6654800"/>
            <a:ext cx="2527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100" b="0" i="0" u="none" strike="noStrike">
                <a:solidFill>
                  <a:srgbClr val="102E58"/>
                </a:solidFill>
                <a:ea typeface="Pretendard Bold"/>
              </a:rPr>
              <a:t>업무</a:t>
            </a:r>
            <a:r>
              <a:rPr lang="en-US" sz="3100" b="0" i="0" u="none" strike="noStrike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102E58"/>
                </a:solidFill>
                <a:ea typeface="Pretendard Bold"/>
              </a:rPr>
              <a:t>분장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43100" y="3632200"/>
            <a:ext cx="201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spc="100">
                <a:solidFill>
                  <a:srgbClr val="99B3C8"/>
                </a:solidFill>
                <a:latin typeface="Pretendard Bold"/>
              </a:rPr>
              <a:t>STEP 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25200" y="6654800"/>
            <a:ext cx="2527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100" b="0" i="0" u="none" strike="noStrike">
                <a:solidFill>
                  <a:srgbClr val="102E58"/>
                </a:solidFill>
                <a:ea typeface="Pretendard Bold"/>
              </a:rPr>
              <a:t>기대</a:t>
            </a:r>
            <a:r>
              <a:rPr lang="en-US" sz="3100" b="0" i="0" u="none" strike="noStrike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102E58"/>
                </a:solidFill>
                <a:ea typeface="Pretendard Bold"/>
              </a:rPr>
              <a:t>효과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391900" y="3632200"/>
            <a:ext cx="201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spc="100">
                <a:solidFill>
                  <a:srgbClr val="99B3C8"/>
                </a:solidFill>
                <a:latin typeface="Pretendard Bold"/>
              </a:rPr>
              <a:t>STEP 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74000" y="6654800"/>
            <a:ext cx="2527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100" b="0" i="0" u="none" strike="noStrike">
                <a:solidFill>
                  <a:srgbClr val="102E58"/>
                </a:solidFill>
                <a:ea typeface="Pretendard Bold"/>
              </a:rPr>
              <a:t>핵심</a:t>
            </a:r>
            <a:r>
              <a:rPr lang="en-US" sz="3100" b="0" i="0" u="none" strike="noStrike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102E58"/>
                </a:solidFill>
                <a:ea typeface="Pretendard Bold"/>
              </a:rPr>
              <a:t>기술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40700" y="3632200"/>
            <a:ext cx="201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spc="100">
                <a:solidFill>
                  <a:srgbClr val="99B3C8"/>
                </a:solidFill>
                <a:latin typeface="Pretendard Bold"/>
              </a:rPr>
              <a:t>STEP 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22800" y="6654800"/>
            <a:ext cx="2527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100" b="0" i="0" u="none" strike="noStrike">
                <a:solidFill>
                  <a:srgbClr val="102E58"/>
                </a:solidFill>
                <a:ea typeface="Pretendard Bold"/>
              </a:rPr>
              <a:t>개발</a:t>
            </a:r>
            <a:r>
              <a:rPr lang="en-US" sz="3100" b="0" i="0" u="none" strike="noStrike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102E58"/>
                </a:solidFill>
                <a:ea typeface="Pretendard Bold"/>
              </a:rPr>
              <a:t>목표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76800" y="3632200"/>
            <a:ext cx="201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spc="100">
                <a:solidFill>
                  <a:srgbClr val="99B3C8"/>
                </a:solidFill>
                <a:latin typeface="Pretendard Bold"/>
              </a:rPr>
              <a:t>STEP 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71600" y="6654800"/>
            <a:ext cx="2527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100" b="0" i="0" u="none" strike="noStrike">
                <a:solidFill>
                  <a:srgbClr val="102E58"/>
                </a:solidFill>
                <a:ea typeface="Pretendard Bold"/>
              </a:rPr>
              <a:t>기획</a:t>
            </a:r>
            <a:r>
              <a:rPr lang="en-US" sz="3100" b="0" i="0" u="none" strike="noStrike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102E58"/>
                </a:solidFill>
                <a:ea typeface="Pretendard Bold"/>
              </a:rPr>
              <a:t>의도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25600" y="3632200"/>
            <a:ext cx="201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spc="100">
                <a:solidFill>
                  <a:srgbClr val="99B3C8"/>
                </a:solidFill>
                <a:latin typeface="Pretendard Bold"/>
              </a:rPr>
              <a:t>STEP 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513300" y="9829800"/>
            <a:ext cx="62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30" name="TextBox 15"/>
          <p:cNvSpPr txBox="1"/>
          <p:nvPr/>
        </p:nvSpPr>
        <p:spPr>
          <a:xfrm>
            <a:off x="914400" y="635000"/>
            <a:ext cx="16903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899"/>
              </a:lnSpc>
            </a:pPr>
            <a:r>
              <a:rPr lang="ko-KR" altLang="en-US" sz="6000" spc="-100" dirty="0" smtClean="0">
                <a:solidFill>
                  <a:srgbClr val="102E58"/>
                </a:solidFill>
                <a:ea typeface="Pretendard Bold"/>
              </a:rPr>
              <a:t>목차</a:t>
            </a:r>
            <a:endParaRPr lang="en-US" altLang="ko-KR" sz="4800" spc="-100" dirty="0" smtClean="0">
              <a:solidFill>
                <a:srgbClr val="102E58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5918200"/>
            <a:ext cx="16192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80100" y="5918200"/>
            <a:ext cx="6540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800" y="7353300"/>
            <a:ext cx="1752600" cy="175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600" y="7353300"/>
            <a:ext cx="1752600" cy="1752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33500" y="8953500"/>
            <a:ext cx="6743700" cy="247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en-US" sz="1600" dirty="0">
                <a:solidFill>
                  <a:srgbClr val="455660"/>
                </a:solidFill>
                <a:ea typeface="Pretendard Light"/>
              </a:rPr>
              <a:t>▲</a:t>
            </a:r>
            <a:r>
              <a:rPr lang="en-US" altLang="ko-KR" sz="1600" dirty="0" smtClean="0">
                <a:solidFill>
                  <a:srgbClr val="455660"/>
                </a:solidFill>
                <a:ea typeface="Pretendard Light"/>
              </a:rPr>
              <a:t>&lt;MDIS </a:t>
            </a:r>
            <a:r>
              <a:rPr lang="ko-KR" altLang="en-US" sz="1600" dirty="0" smtClean="0">
                <a:solidFill>
                  <a:srgbClr val="455660"/>
                </a:solidFill>
                <a:ea typeface="Pretendard Light"/>
              </a:rPr>
              <a:t>국내인구통계</a:t>
            </a:r>
            <a:r>
              <a:rPr lang="en-US" altLang="ko-KR" sz="1600" dirty="0" smtClean="0">
                <a:solidFill>
                  <a:srgbClr val="455660"/>
                </a:solidFill>
                <a:ea typeface="Pretendard Light"/>
              </a:rPr>
              <a:t>(1</a:t>
            </a:r>
            <a:r>
              <a:rPr lang="ko-KR" altLang="en-US" sz="1600" dirty="0" err="1" smtClean="0">
                <a:solidFill>
                  <a:srgbClr val="455660"/>
                </a:solidFill>
                <a:ea typeface="Pretendard Light"/>
              </a:rPr>
              <a:t>인이동</a:t>
            </a:r>
            <a:r>
              <a:rPr lang="ko-KR" altLang="en-US" sz="1600" dirty="0" smtClean="0">
                <a:solidFill>
                  <a:srgbClr val="455660"/>
                </a:solidFill>
                <a:ea typeface="Pretendard Light"/>
              </a:rPr>
              <a:t> 기준</a:t>
            </a:r>
            <a:r>
              <a:rPr lang="en-US" altLang="ko-KR" sz="1600" dirty="0" smtClean="0">
                <a:solidFill>
                  <a:srgbClr val="455660"/>
                </a:solidFill>
                <a:ea typeface="Pretendard Light"/>
              </a:rPr>
              <a:t>)&gt;</a:t>
            </a:r>
            <a:r>
              <a:rPr lang="ko-KR" altLang="en-US" sz="1600" dirty="0" smtClean="0">
                <a:solidFill>
                  <a:srgbClr val="455660"/>
                </a:solidFill>
                <a:ea typeface="Pretendard Light"/>
              </a:rPr>
              <a:t> 통계청</a:t>
            </a:r>
            <a:r>
              <a:rPr lang="en-US" altLang="ko-KR" sz="1600" dirty="0" smtClean="0">
                <a:solidFill>
                  <a:srgbClr val="455660"/>
                </a:solidFill>
                <a:ea typeface="Pretendard Light"/>
              </a:rPr>
              <a:t> </a:t>
            </a:r>
            <a:endParaRPr lang="ko-KR" sz="1600" dirty="0">
              <a:solidFill>
                <a:srgbClr val="455660"/>
              </a:solidFill>
              <a:ea typeface="Pretendard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734852" y="5213350"/>
            <a:ext cx="4324548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sz="1600" dirty="0">
                <a:solidFill>
                  <a:srgbClr val="455660"/>
                </a:solidFill>
                <a:ea typeface="Pretendard Light"/>
              </a:rPr>
              <a:t>▲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&lt;2020 </a:t>
            </a:r>
            <a:r>
              <a:rPr lang="ko-KR" altLang="en-US" sz="1600" dirty="0">
                <a:solidFill>
                  <a:srgbClr val="455660"/>
                </a:solidFill>
                <a:ea typeface="Pretendard Light"/>
              </a:rPr>
              <a:t>통계로 보는 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1</a:t>
            </a:r>
            <a:r>
              <a:rPr lang="ko-KR" altLang="en-US" sz="1600" dirty="0" err="1">
                <a:solidFill>
                  <a:srgbClr val="455660"/>
                </a:solidFill>
                <a:ea typeface="Pretendard Light"/>
              </a:rPr>
              <a:t>인가구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&gt;, </a:t>
            </a:r>
            <a:r>
              <a:rPr lang="ko-KR" altLang="en-US" sz="1600" dirty="0">
                <a:solidFill>
                  <a:srgbClr val="455660"/>
                </a:solidFill>
                <a:ea typeface="Pretendard Light"/>
              </a:rPr>
              <a:t>통계청</a:t>
            </a:r>
            <a:endParaRPr lang="ko-KR" sz="1600" dirty="0">
              <a:solidFill>
                <a:srgbClr val="455660"/>
              </a:solidFill>
              <a:ea typeface="Pretendard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513300" y="9829800"/>
            <a:ext cx="62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24" name="TextBox 18"/>
          <p:cNvSpPr txBox="1"/>
          <p:nvPr/>
        </p:nvSpPr>
        <p:spPr>
          <a:xfrm>
            <a:off x="10344150" y="8953500"/>
            <a:ext cx="6743700" cy="247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dirty="0">
                <a:solidFill>
                  <a:srgbClr val="455660"/>
                </a:solidFill>
                <a:ea typeface="Pretendard Light"/>
              </a:rPr>
              <a:t>▲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&lt;2022</a:t>
            </a:r>
            <a:r>
              <a:rPr lang="ko-KR" altLang="en-US" sz="1600" dirty="0">
                <a:solidFill>
                  <a:srgbClr val="455660"/>
                </a:solidFill>
                <a:ea typeface="Pretendard Light"/>
              </a:rPr>
              <a:t>년 청년 삶 실태조사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&gt;</a:t>
            </a:r>
            <a:r>
              <a:rPr lang="ko-KR" altLang="en-US" sz="1600" dirty="0">
                <a:solidFill>
                  <a:srgbClr val="455660"/>
                </a:solidFill>
                <a:ea typeface="Pretendard Light"/>
              </a:rPr>
              <a:t> 국무조정실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.</a:t>
            </a:r>
            <a:r>
              <a:rPr lang="ko-KR" altLang="en-US" sz="1600" dirty="0">
                <a:solidFill>
                  <a:srgbClr val="455660"/>
                </a:solidFill>
                <a:ea typeface="Pretendard Light"/>
              </a:rPr>
              <a:t>한국보건사회연구원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 </a:t>
            </a:r>
            <a:endParaRPr lang="ko-KR" sz="1600" dirty="0">
              <a:solidFill>
                <a:srgbClr val="455660"/>
              </a:solidFill>
              <a:ea typeface="Pretendard Light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50"/>
          <a:stretch/>
        </p:blipFill>
        <p:spPr bwMode="auto">
          <a:xfrm>
            <a:off x="11878072" y="6127737"/>
            <a:ext cx="3675857" cy="2797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821" y="2743200"/>
            <a:ext cx="4568379" cy="2288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bitcamp\Pictures\Screenshots\스크린샷 2024-07-12 130728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" b="3741"/>
          <a:stretch/>
        </p:blipFill>
        <p:spPr bwMode="auto">
          <a:xfrm>
            <a:off x="10607039" y="2800299"/>
            <a:ext cx="2335351" cy="223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15"/>
          <p:cNvSpPr txBox="1"/>
          <p:nvPr/>
        </p:nvSpPr>
        <p:spPr>
          <a:xfrm>
            <a:off x="11029848" y="5270500"/>
            <a:ext cx="1624807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1600" dirty="0">
                <a:solidFill>
                  <a:srgbClr val="455660"/>
                </a:solidFill>
                <a:ea typeface="Pretendard Light"/>
              </a:rPr>
              <a:t>▲</a:t>
            </a:r>
            <a:r>
              <a:rPr lang="en-US" sz="1600" dirty="0">
                <a:solidFill>
                  <a:srgbClr val="455660"/>
                </a:solidFill>
                <a:ea typeface="Pretendard Light"/>
              </a:rPr>
              <a:t> </a:t>
            </a:r>
            <a:r>
              <a:rPr lang="ko-KR" altLang="en-US" sz="1600" dirty="0" err="1">
                <a:solidFill>
                  <a:srgbClr val="455660"/>
                </a:solidFill>
                <a:ea typeface="Pretendard Light"/>
              </a:rPr>
              <a:t>여성가족부</a:t>
            </a:r>
            <a:endParaRPr lang="ko-KR" sz="1600" dirty="0">
              <a:solidFill>
                <a:srgbClr val="455660"/>
              </a:solidFill>
              <a:ea typeface="Pretendard Light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4"/>
          <a:stretch/>
        </p:blipFill>
        <p:spPr bwMode="auto">
          <a:xfrm>
            <a:off x="3133725" y="2743200"/>
            <a:ext cx="2997804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18"/>
          <p:cNvSpPr txBox="1"/>
          <p:nvPr/>
        </p:nvSpPr>
        <p:spPr>
          <a:xfrm>
            <a:off x="1333500" y="5324475"/>
            <a:ext cx="6743700" cy="247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en-US" sz="1600" dirty="0">
                <a:solidFill>
                  <a:srgbClr val="455660"/>
                </a:solidFill>
                <a:ea typeface="Pretendard Light"/>
              </a:rPr>
              <a:t>▲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&lt;2022</a:t>
            </a:r>
            <a:r>
              <a:rPr lang="ko-KR" altLang="en-US" sz="1600" dirty="0">
                <a:solidFill>
                  <a:srgbClr val="455660"/>
                </a:solidFill>
                <a:ea typeface="Pretendard Light"/>
              </a:rPr>
              <a:t>년 청년 삶 실태조사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&gt;</a:t>
            </a:r>
            <a:r>
              <a:rPr lang="ko-KR" altLang="en-US" sz="1600" dirty="0">
                <a:solidFill>
                  <a:srgbClr val="455660"/>
                </a:solidFill>
                <a:ea typeface="Pretendard Light"/>
              </a:rPr>
              <a:t> 국무조정실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.</a:t>
            </a:r>
            <a:r>
              <a:rPr lang="ko-KR" altLang="en-US" sz="1600" dirty="0">
                <a:solidFill>
                  <a:srgbClr val="455660"/>
                </a:solidFill>
                <a:ea typeface="Pretendard Light"/>
              </a:rPr>
              <a:t>한국보건사회연구원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 </a:t>
            </a:r>
            <a:endParaRPr lang="ko-KR" sz="1600" dirty="0">
              <a:solidFill>
                <a:srgbClr val="455660"/>
              </a:solidFill>
              <a:ea typeface="Pretendard Light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352801" y="3126539"/>
            <a:ext cx="914399" cy="2101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15"/>
          <p:cNvSpPr txBox="1"/>
          <p:nvPr/>
        </p:nvSpPr>
        <p:spPr>
          <a:xfrm>
            <a:off x="914400" y="635000"/>
            <a:ext cx="16903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899"/>
              </a:lnSpc>
            </a:pPr>
            <a:r>
              <a:rPr lang="ko-KR" altLang="en-US" sz="6000" spc="-100" dirty="0" smtClean="0">
                <a:solidFill>
                  <a:srgbClr val="102E58"/>
                </a:solidFill>
                <a:ea typeface="Pretendard Bold"/>
              </a:rPr>
              <a:t>기획의도</a:t>
            </a:r>
            <a:endParaRPr lang="en-US" altLang="ko-KR" sz="6000" spc="-100" dirty="0" smtClean="0">
              <a:solidFill>
                <a:srgbClr val="102E58"/>
              </a:solidFill>
              <a:ea typeface="Pretendard Bold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68" y="6430988"/>
            <a:ext cx="6067108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타원 21"/>
          <p:cNvSpPr/>
          <p:nvPr/>
        </p:nvSpPr>
        <p:spPr>
          <a:xfrm>
            <a:off x="7531100" y="4318000"/>
            <a:ext cx="3225800" cy="32258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1029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943850" y="5270500"/>
            <a:ext cx="250825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4400" b="0" i="0" u="none" strike="noStrike" spc="100" dirty="0">
                <a:solidFill>
                  <a:srgbClr val="102E58"/>
                </a:solidFill>
                <a:ea typeface="Pretendard Bold"/>
              </a:rPr>
              <a:t>청년 주거 실태</a:t>
            </a:r>
            <a:endParaRPr lang="ko-KR" sz="4400" b="0" i="0" u="none" strike="noStrike" spc="100" dirty="0">
              <a:solidFill>
                <a:srgbClr val="102E58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7513300" y="9829800"/>
            <a:ext cx="62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spc="100">
                <a:solidFill>
                  <a:srgbClr val="FFFFFF"/>
                </a:solidFill>
                <a:latin typeface="Pretendard Medium"/>
              </a:rPr>
              <a:t>04</a:t>
            </a:r>
          </a:p>
        </p:txBody>
      </p:sp>
      <p:sp>
        <p:nvSpPr>
          <p:cNvPr id="25" name="TextBox 10"/>
          <p:cNvSpPr txBox="1"/>
          <p:nvPr/>
        </p:nvSpPr>
        <p:spPr>
          <a:xfrm>
            <a:off x="3197322" y="8115300"/>
            <a:ext cx="3911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800" b="0" i="0" u="none" strike="noStrike" dirty="0">
                <a:solidFill>
                  <a:srgbClr val="102E58"/>
                </a:solidFill>
                <a:ea typeface="Pretendard Bold"/>
              </a:rPr>
              <a:t>주거환경 만족도 차이</a:t>
            </a:r>
            <a:endParaRPr lang="ko-KR" sz="2800" b="0" i="0" u="none" strike="noStrike" dirty="0">
              <a:solidFill>
                <a:srgbClr val="102E58"/>
              </a:solidFill>
              <a:ea typeface="Pretendard Bold"/>
            </a:endParaRPr>
          </a:p>
        </p:txBody>
      </p:sp>
      <p:sp>
        <p:nvSpPr>
          <p:cNvPr id="26" name="TextBox 9"/>
          <p:cNvSpPr txBox="1"/>
          <p:nvPr/>
        </p:nvSpPr>
        <p:spPr>
          <a:xfrm>
            <a:off x="11351910" y="8115300"/>
            <a:ext cx="379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800" b="0" i="0" u="none" strike="noStrike" dirty="0">
                <a:solidFill>
                  <a:srgbClr val="102E58"/>
                </a:solidFill>
                <a:ea typeface="Pretendard Bold"/>
              </a:rPr>
              <a:t>현재 거주주택 상태 평가</a:t>
            </a:r>
            <a:endParaRPr lang="ko-KR" sz="2800" b="0" i="0" u="none" strike="noStrike" dirty="0">
              <a:solidFill>
                <a:srgbClr val="102E58"/>
              </a:solidFill>
              <a:ea typeface="Pretendard Bold"/>
            </a:endParaRPr>
          </a:p>
        </p:txBody>
      </p:sp>
      <p:sp>
        <p:nvSpPr>
          <p:cNvPr id="28" name="TextBox 18"/>
          <p:cNvSpPr txBox="1"/>
          <p:nvPr/>
        </p:nvSpPr>
        <p:spPr>
          <a:xfrm>
            <a:off x="5772150" y="7277100"/>
            <a:ext cx="6743700" cy="247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>
                <a:solidFill>
                  <a:srgbClr val="455660"/>
                </a:solidFill>
                <a:ea typeface="Pretendard Light"/>
              </a:rPr>
              <a:t>&lt;2022</a:t>
            </a:r>
            <a:r>
              <a:rPr lang="ko-KR" altLang="en-US" sz="2000" dirty="0">
                <a:solidFill>
                  <a:srgbClr val="455660"/>
                </a:solidFill>
                <a:ea typeface="Pretendard Light"/>
              </a:rPr>
              <a:t>년 청년 삶 실태조사</a:t>
            </a:r>
            <a:r>
              <a:rPr lang="en-US" altLang="ko-KR" sz="2000" dirty="0">
                <a:solidFill>
                  <a:srgbClr val="455660"/>
                </a:solidFill>
                <a:ea typeface="Pretendard Light"/>
              </a:rPr>
              <a:t>&gt;</a:t>
            </a:r>
            <a:r>
              <a:rPr lang="ko-KR" altLang="en-US" sz="2000" dirty="0">
                <a:solidFill>
                  <a:srgbClr val="455660"/>
                </a:solidFill>
                <a:ea typeface="Pretendard Light"/>
              </a:rPr>
              <a:t> 국무조정실</a:t>
            </a:r>
            <a:r>
              <a:rPr lang="en-US" altLang="ko-KR" sz="2000" dirty="0">
                <a:solidFill>
                  <a:srgbClr val="455660"/>
                </a:solidFill>
                <a:ea typeface="Pretendard Light"/>
              </a:rPr>
              <a:t>.</a:t>
            </a:r>
            <a:r>
              <a:rPr lang="ko-KR" altLang="en-US" sz="2000" dirty="0">
                <a:solidFill>
                  <a:srgbClr val="455660"/>
                </a:solidFill>
                <a:ea typeface="Pretendard Light"/>
              </a:rPr>
              <a:t>한국보건사회연구원</a:t>
            </a:r>
            <a:r>
              <a:rPr lang="en-US" altLang="ko-KR" sz="2000" dirty="0">
                <a:solidFill>
                  <a:srgbClr val="455660"/>
                </a:solidFill>
                <a:ea typeface="Pretendard Light"/>
              </a:rPr>
              <a:t> </a:t>
            </a:r>
            <a:endParaRPr lang="ko-KR" sz="2000" b="0" i="0" u="none" strike="noStrike" dirty="0">
              <a:solidFill>
                <a:srgbClr val="455660"/>
              </a:solidFill>
              <a:ea typeface="Pretendard Light"/>
            </a:endParaRPr>
          </a:p>
        </p:txBody>
      </p:sp>
      <p:sp>
        <p:nvSpPr>
          <p:cNvPr id="12" name="TextBox 15"/>
          <p:cNvSpPr txBox="1"/>
          <p:nvPr/>
        </p:nvSpPr>
        <p:spPr>
          <a:xfrm>
            <a:off x="914400" y="635000"/>
            <a:ext cx="16903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899"/>
              </a:lnSpc>
            </a:pPr>
            <a:r>
              <a:rPr lang="ko-KR" altLang="en-US" sz="6000" spc="-100" dirty="0" smtClean="0">
                <a:solidFill>
                  <a:srgbClr val="102E58"/>
                </a:solidFill>
                <a:ea typeface="Pretendard Bold"/>
              </a:rPr>
              <a:t>기획의도</a:t>
            </a:r>
            <a:endParaRPr lang="en-US" altLang="ko-KR" sz="6000" spc="-100" dirty="0" smtClean="0">
              <a:solidFill>
                <a:srgbClr val="102E58"/>
              </a:solidFill>
              <a:ea typeface="Pretendard Bold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122" y="2985407"/>
            <a:ext cx="6120000" cy="3908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244" y="2933700"/>
            <a:ext cx="5888633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212150" y="7156450"/>
            <a:ext cx="39243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24350" y="7156450"/>
            <a:ext cx="3924300" cy="2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513300" y="9829800"/>
            <a:ext cx="62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spc="100" dirty="0">
                <a:solidFill>
                  <a:srgbClr val="FFFFFF"/>
                </a:solidFill>
                <a:latin typeface="Pretendard Medium"/>
              </a:rPr>
              <a:t>05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315200" y="3695700"/>
            <a:ext cx="5838092" cy="635000"/>
          </a:xfrm>
          <a:prstGeom prst="rect">
            <a:avLst/>
          </a:prstGeom>
          <a:solidFill>
            <a:srgbClr val="102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431800" y="2984500"/>
            <a:ext cx="174244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600" dirty="0">
                <a:solidFill>
                  <a:srgbClr val="1C3860"/>
                </a:solidFill>
                <a:ea typeface="Pretendard Bold"/>
              </a:rPr>
              <a:t>서울시</a:t>
            </a:r>
            <a:r>
              <a:rPr lang="ko-KR" altLang="en-US" sz="3600" dirty="0">
                <a:solidFill>
                  <a:srgbClr val="1C3860"/>
                </a:solidFill>
                <a:ea typeface="Pretendard Bold"/>
              </a:rPr>
              <a:t>에 거주 예정인 </a:t>
            </a:r>
            <a:r>
              <a:rPr lang="ko-KR" sz="3600" b="0" i="0" u="none" strike="noStrike" dirty="0" smtClean="0">
                <a:solidFill>
                  <a:srgbClr val="1C3860"/>
                </a:solidFill>
                <a:ea typeface="Pretendard Bold"/>
              </a:rPr>
              <a:t>청년</a:t>
            </a:r>
            <a:r>
              <a:rPr lang="en-US" sz="3600" b="0" i="0" u="none" strike="noStrike" dirty="0">
                <a:solidFill>
                  <a:srgbClr val="1C3860"/>
                </a:solidFill>
                <a:latin typeface="Pretendard Bold"/>
              </a:rPr>
              <a:t>(19</a:t>
            </a:r>
            <a:r>
              <a:rPr lang="ko-KR" sz="3600" b="0" i="0" u="none" strike="noStrike" dirty="0">
                <a:solidFill>
                  <a:srgbClr val="1C3860"/>
                </a:solidFill>
                <a:ea typeface="Pretendard Bold"/>
              </a:rPr>
              <a:t>세</a:t>
            </a:r>
            <a:r>
              <a:rPr lang="en-US" sz="3600" b="0" i="0" u="none" strike="noStrike" dirty="0">
                <a:solidFill>
                  <a:srgbClr val="1C3860"/>
                </a:solidFill>
                <a:latin typeface="Pretendard Bold"/>
              </a:rPr>
              <a:t> ~ 34</a:t>
            </a:r>
            <a:r>
              <a:rPr lang="ko-KR" sz="3600" b="0" i="0" u="none" strike="noStrike" dirty="0">
                <a:solidFill>
                  <a:srgbClr val="1C3860"/>
                </a:solidFill>
                <a:ea typeface="Pretendard Bold"/>
              </a:rPr>
              <a:t>세</a:t>
            </a:r>
            <a:r>
              <a:rPr lang="en-US" sz="3600" b="0" i="0" u="none" strike="noStrike" dirty="0">
                <a:solidFill>
                  <a:srgbClr val="1C3860"/>
                </a:solidFill>
                <a:latin typeface="Pretendard Bold"/>
              </a:rPr>
              <a:t>)</a:t>
            </a:r>
            <a:r>
              <a:rPr lang="ko-KR" sz="3600" b="0" i="0" u="none" strike="noStrike" dirty="0">
                <a:solidFill>
                  <a:srgbClr val="455660"/>
                </a:solidFill>
                <a:ea typeface="Pretendard Medium"/>
              </a:rPr>
              <a:t>들을</a:t>
            </a:r>
            <a:r>
              <a:rPr lang="en-US" sz="3600" b="0" i="0" u="none" strike="noStrike" dirty="0">
                <a:solidFill>
                  <a:srgbClr val="455660"/>
                </a:solidFill>
                <a:latin typeface="Pretendard Medium"/>
              </a:rPr>
              <a:t> </a:t>
            </a:r>
            <a:r>
              <a:rPr lang="ko-KR" sz="3600" b="0" i="0" u="none" strike="noStrike" dirty="0">
                <a:solidFill>
                  <a:srgbClr val="455660"/>
                </a:solidFill>
                <a:ea typeface="Pretendard Medium"/>
              </a:rPr>
              <a:t>위해</a:t>
            </a:r>
          </a:p>
          <a:p>
            <a:pPr lvl="0" algn="ctr">
              <a:lnSpc>
                <a:spcPct val="124499"/>
              </a:lnSpc>
            </a:pPr>
            <a:r>
              <a:rPr lang="en-US" sz="3600" b="1" i="0" u="none" strike="noStrike" dirty="0">
                <a:solidFill>
                  <a:srgbClr val="FFFFFF"/>
                </a:solidFill>
                <a:highlight>
                  <a:srgbClr val="102E58"/>
                </a:highlight>
                <a:latin typeface="Pretendard Medium"/>
              </a:rPr>
              <a:t> </a:t>
            </a:r>
            <a:r>
              <a:rPr lang="ko-KR" sz="3600" dirty="0">
                <a:solidFill>
                  <a:srgbClr val="455660"/>
                </a:solidFill>
                <a:ea typeface="Pretendard Medium"/>
              </a:rPr>
              <a:t>합리적인</a:t>
            </a:r>
            <a:r>
              <a:rPr lang="en-US" sz="3600" dirty="0">
                <a:solidFill>
                  <a:srgbClr val="455660"/>
                </a:solidFill>
                <a:ea typeface="Pretendard Medium"/>
              </a:rPr>
              <a:t> </a:t>
            </a:r>
            <a:r>
              <a:rPr lang="ko-KR" sz="3600" dirty="0" smtClean="0">
                <a:solidFill>
                  <a:srgbClr val="455660"/>
                </a:solidFill>
                <a:ea typeface="Pretendard Medium"/>
              </a:rPr>
              <a:t>주</a:t>
            </a:r>
            <a:r>
              <a:rPr lang="ko-KR" altLang="en-US" sz="3600" dirty="0" smtClean="0">
                <a:solidFill>
                  <a:srgbClr val="455660"/>
                </a:solidFill>
                <a:ea typeface="Pretendard Medium"/>
              </a:rPr>
              <a:t>거지 선</a:t>
            </a:r>
            <a:r>
              <a:rPr lang="ko-KR" sz="3600" dirty="0" smtClean="0">
                <a:solidFill>
                  <a:srgbClr val="455660"/>
                </a:solidFill>
                <a:ea typeface="Pretendard Medium"/>
              </a:rPr>
              <a:t>택을</a:t>
            </a:r>
            <a:r>
              <a:rPr lang="en-US" sz="3600" dirty="0" smtClean="0">
                <a:solidFill>
                  <a:srgbClr val="455660"/>
                </a:solidFill>
                <a:ea typeface="Pretendard Medium"/>
              </a:rPr>
              <a:t> </a:t>
            </a:r>
            <a:r>
              <a:rPr lang="ko-KR" sz="3600" dirty="0">
                <a:solidFill>
                  <a:srgbClr val="455660"/>
                </a:solidFill>
                <a:ea typeface="Pretendard Medium"/>
              </a:rPr>
              <a:t>위한</a:t>
            </a:r>
            <a:r>
              <a:rPr lang="en-US" sz="3600" dirty="0">
                <a:solidFill>
                  <a:srgbClr val="455660"/>
                </a:solidFill>
                <a:ea typeface="Pretendard Medium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ea typeface="Pretendard Bold"/>
              </a:rPr>
              <a:t>주거 </a:t>
            </a:r>
            <a:r>
              <a:rPr lang="ko-KR" altLang="en-US" sz="3600" dirty="0" smtClean="0">
                <a:solidFill>
                  <a:schemeClr val="bg1"/>
                </a:solidFill>
                <a:ea typeface="Pretendard Bold"/>
              </a:rPr>
              <a:t>생활 환경 </a:t>
            </a:r>
            <a:r>
              <a:rPr lang="ko-KR" altLang="en-US" sz="3600" dirty="0">
                <a:solidFill>
                  <a:schemeClr val="bg1"/>
                </a:solidFill>
                <a:ea typeface="Pretendard Bold"/>
              </a:rPr>
              <a:t>예측 기반 </a:t>
            </a:r>
            <a:r>
              <a:rPr lang="ko-KR" sz="3600" dirty="0" smtClean="0">
                <a:solidFill>
                  <a:schemeClr val="bg1"/>
                </a:solidFill>
                <a:ea typeface="Pretendard Bold"/>
              </a:rPr>
              <a:t>서비스</a:t>
            </a:r>
            <a:r>
              <a:rPr lang="en-US" sz="3600" b="1" i="0" u="none" strike="noStrike" dirty="0">
                <a:solidFill>
                  <a:srgbClr val="FFFFFF"/>
                </a:solidFill>
                <a:highlight>
                  <a:srgbClr val="102E58"/>
                </a:highlight>
                <a:latin typeface="Pretendard Medium"/>
              </a:rPr>
              <a:t> </a:t>
            </a:r>
            <a:r>
              <a:rPr lang="ko-KR" sz="3600" b="0" i="0" u="none" strike="noStrike" dirty="0">
                <a:solidFill>
                  <a:srgbClr val="455660"/>
                </a:solidFill>
                <a:ea typeface="Pretendard Medium"/>
              </a:rPr>
              <a:t>를</a:t>
            </a:r>
            <a:r>
              <a:rPr lang="en-US" sz="3600" b="0" i="0" u="none" strike="noStrike" dirty="0">
                <a:solidFill>
                  <a:srgbClr val="455660"/>
                </a:solidFill>
                <a:latin typeface="Pretendard Medium"/>
              </a:rPr>
              <a:t> </a:t>
            </a:r>
            <a:r>
              <a:rPr lang="ko-KR" sz="3600" b="0" i="0" u="none" strike="noStrike" dirty="0">
                <a:solidFill>
                  <a:srgbClr val="455660"/>
                </a:solidFill>
                <a:ea typeface="Pretendard Medium"/>
              </a:rPr>
              <a:t>제공하고자</a:t>
            </a:r>
            <a:r>
              <a:rPr lang="en-US" sz="3600" b="0" i="0" u="none" strike="noStrike" dirty="0">
                <a:solidFill>
                  <a:srgbClr val="455660"/>
                </a:solidFill>
                <a:latin typeface="Pretendard Medium"/>
              </a:rPr>
              <a:t> </a:t>
            </a:r>
            <a:r>
              <a:rPr lang="ko-KR" sz="3600" b="0" i="0" u="none" strike="noStrike" dirty="0">
                <a:solidFill>
                  <a:srgbClr val="455660"/>
                </a:solidFill>
                <a:ea typeface="Pretendard Medium"/>
              </a:rPr>
              <a:t>함</a:t>
            </a:r>
          </a:p>
        </p:txBody>
      </p:sp>
      <p:sp>
        <p:nvSpPr>
          <p:cNvPr id="30" name="AutoShape 7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1752600" y="5467544"/>
            <a:ext cx="2880000" cy="3438962"/>
            <a:chOff x="762000" y="5467544"/>
            <a:chExt cx="2880000" cy="343896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8149" y="5467544"/>
              <a:ext cx="1967702" cy="19800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762000" y="7967613"/>
              <a:ext cx="2880000" cy="93889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2800" b="0" i="0" u="none" strike="noStrike" dirty="0" smtClean="0">
                  <a:solidFill>
                    <a:srgbClr val="102E58"/>
                  </a:solidFill>
                  <a:ea typeface="Pretendard Bold"/>
                </a:rPr>
                <a:t>선호 지역</a:t>
              </a:r>
              <a:endParaRPr lang="en-US" altLang="ko-KR" sz="2800" b="0" i="0" u="none" strike="noStrike" dirty="0" smtClean="0">
                <a:solidFill>
                  <a:srgbClr val="102E58"/>
                </a:solidFill>
                <a:ea typeface="Pretendard Bold"/>
              </a:endParaRPr>
            </a:p>
            <a:p>
              <a:pPr lvl="0" algn="ctr">
                <a:lnSpc>
                  <a:spcPct val="124499"/>
                </a:lnSpc>
              </a:pPr>
              <a:r>
                <a:rPr lang="ko-KR" altLang="en-US" sz="2800" b="0" i="0" u="none" strike="noStrike" dirty="0" smtClean="0">
                  <a:solidFill>
                    <a:srgbClr val="102E58"/>
                  </a:solidFill>
                  <a:ea typeface="Pretendard Bold"/>
                </a:rPr>
                <a:t>분석 및 예측 서비스</a:t>
              </a:r>
              <a:endParaRPr lang="ko-KR" sz="28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3716000" y="5467544"/>
            <a:ext cx="2880000" cy="3439642"/>
            <a:chOff x="11322878" y="5467544"/>
            <a:chExt cx="2880000" cy="3439642"/>
          </a:xfrm>
        </p:grpSpPr>
        <p:sp>
          <p:nvSpPr>
            <p:cNvPr id="9" name="TextBox 9"/>
            <p:cNvSpPr txBox="1"/>
            <p:nvPr/>
          </p:nvSpPr>
          <p:spPr>
            <a:xfrm>
              <a:off x="11322878" y="7966933"/>
              <a:ext cx="2880000" cy="94025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ct val="124499"/>
                </a:lnSpc>
              </a:pPr>
              <a:r>
                <a:rPr lang="ko-KR" altLang="en-US" sz="2800" dirty="0" smtClean="0">
                  <a:solidFill>
                    <a:srgbClr val="102E58"/>
                  </a:solidFill>
                  <a:ea typeface="Pretendard Bold"/>
                </a:rPr>
                <a:t>전세 보증사고율</a:t>
              </a:r>
              <a:endParaRPr lang="en-US" altLang="ko-KR" sz="2800" dirty="0" smtClean="0">
                <a:solidFill>
                  <a:srgbClr val="102E58"/>
                </a:solidFill>
                <a:ea typeface="Pretendard Bold"/>
              </a:endParaRPr>
            </a:p>
            <a:p>
              <a:pPr algn="ctr">
                <a:lnSpc>
                  <a:spcPct val="124499"/>
                </a:lnSpc>
              </a:pPr>
              <a:r>
                <a:rPr lang="ko-KR" altLang="en-US" sz="2800" dirty="0" smtClean="0">
                  <a:solidFill>
                    <a:srgbClr val="102E58"/>
                  </a:solidFill>
                  <a:ea typeface="Pretendard Bold"/>
                </a:rPr>
                <a:t>예측 서비스</a:t>
              </a:r>
              <a:endParaRPr lang="en-US" sz="2800" dirty="0">
                <a:solidFill>
                  <a:srgbClr val="102E58"/>
                </a:solidFill>
                <a:ea typeface="Pretendard Bold"/>
              </a:endParaRPr>
            </a:p>
          </p:txBody>
        </p:sp>
        <p:pic>
          <p:nvPicPr>
            <p:cNvPr id="1027" name="Picture 3" descr="C:\Users\bitcamp\Desktop\Untitled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29878" y="5467544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/>
          <p:cNvGrpSpPr/>
          <p:nvPr/>
        </p:nvGrpSpPr>
        <p:grpSpPr>
          <a:xfrm>
            <a:off x="5740400" y="5467544"/>
            <a:ext cx="2880000" cy="3445765"/>
            <a:chOff x="3935710" y="5467544"/>
            <a:chExt cx="2880000" cy="3445765"/>
          </a:xfrm>
        </p:grpSpPr>
        <p:sp>
          <p:nvSpPr>
            <p:cNvPr id="10" name="TextBox 10"/>
            <p:cNvSpPr txBox="1"/>
            <p:nvPr/>
          </p:nvSpPr>
          <p:spPr>
            <a:xfrm>
              <a:off x="3935710" y="7960809"/>
              <a:ext cx="2880000" cy="952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2800" b="0" i="0" u="none" strike="noStrike" dirty="0" smtClean="0">
                  <a:solidFill>
                    <a:srgbClr val="102E58"/>
                  </a:solidFill>
                  <a:ea typeface="Pretendard Bold"/>
                </a:rPr>
                <a:t>치안안전지수 </a:t>
              </a:r>
              <a:endParaRPr lang="en-US" altLang="ko-KR" sz="2800" b="0" i="0" u="none" strike="noStrike" dirty="0" smtClean="0">
                <a:solidFill>
                  <a:srgbClr val="102E58"/>
                </a:solidFill>
                <a:ea typeface="Pretendard Bold"/>
              </a:endParaRPr>
            </a:p>
            <a:p>
              <a:pPr lvl="0" algn="ctr">
                <a:lnSpc>
                  <a:spcPct val="124499"/>
                </a:lnSpc>
              </a:pPr>
              <a:r>
                <a:rPr lang="ko-KR" altLang="en-US" sz="2800" b="0" i="0" u="none" strike="noStrike" dirty="0" smtClean="0">
                  <a:solidFill>
                    <a:srgbClr val="102E58"/>
                  </a:solidFill>
                  <a:ea typeface="Pretendard Bold"/>
                </a:rPr>
                <a:t>분석 및 예측 서비스</a:t>
              </a:r>
              <a:endParaRPr lang="ko-KR" sz="28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  <p:pic>
          <p:nvPicPr>
            <p:cNvPr id="1032" name="Picture 8" descr="C:\Users\bitcamp\Desktop\Untitled3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" b="89844" l="9961" r="96484">
                          <a14:foregroundMark x1="20117" y1="32617" x2="20117" y2="32617"/>
                          <a14:foregroundMark x1="23242" y1="33984" x2="38086" y2="24023"/>
                          <a14:foregroundMark x1="16602" y1="22656" x2="77930" y2="54297"/>
                          <a14:foregroundMark x1="50391" y1="69141" x2="29688" y2="15625"/>
                          <a14:foregroundMark x1="31055" y1="63672" x2="24609" y2="36523"/>
                          <a14:foregroundMark x1="27930" y1="62109" x2="25586" y2="57813"/>
                          <a14:foregroundMark x1="26758" y1="64258" x2="23633" y2="57617"/>
                          <a14:foregroundMark x1="28711" y1="64648" x2="23047" y2="59766"/>
                          <a14:foregroundMark x1="42578" y1="64453" x2="76758" y2="60547"/>
                          <a14:foregroundMark x1="70703" y1="64648" x2="76172" y2="61914"/>
                          <a14:foregroundMark x1="74805" y1="55273" x2="74219" y2="18555"/>
                          <a14:foregroundMark x1="47266" y1="19531" x2="41602" y2="4883"/>
                          <a14:foregroundMark x1="55469" y1="29688" x2="88867" y2="977"/>
                          <a14:foregroundMark x1="63281" y1="38281" x2="96484" y2="20313"/>
                          <a14:backgroundMark x1="85352" y1="62500" x2="90625" y2="42383"/>
                          <a14:backgroundMark x1="85938" y1="50195" x2="88477" y2="43164"/>
                          <a14:backgroundMark x1="84180" y1="49609" x2="87695" y2="412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89" r="-1" b="29177"/>
            <a:stretch/>
          </p:blipFill>
          <p:spPr bwMode="auto">
            <a:xfrm>
              <a:off x="4430271" y="5467544"/>
              <a:ext cx="2195774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/>
          <p:cNvGrpSpPr/>
          <p:nvPr/>
        </p:nvGrpSpPr>
        <p:grpSpPr>
          <a:xfrm>
            <a:off x="9728200" y="5467544"/>
            <a:ext cx="2880000" cy="3445765"/>
            <a:chOff x="7629294" y="5467544"/>
            <a:chExt cx="2880000" cy="3445765"/>
          </a:xfrm>
        </p:grpSpPr>
        <p:sp>
          <p:nvSpPr>
            <p:cNvPr id="28" name="TextBox 10"/>
            <p:cNvSpPr txBox="1"/>
            <p:nvPr/>
          </p:nvSpPr>
          <p:spPr>
            <a:xfrm>
              <a:off x="7629294" y="7960809"/>
              <a:ext cx="2880000" cy="952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2800" b="0" i="0" u="none" strike="noStrike" dirty="0" smtClean="0">
                  <a:solidFill>
                    <a:srgbClr val="102E58"/>
                  </a:solidFill>
                  <a:ea typeface="Pretendard Bold"/>
                </a:rPr>
                <a:t>전</a:t>
              </a:r>
              <a:r>
                <a:rPr lang="en-US" altLang="ko-KR" sz="2800" b="0" i="0" u="none" strike="noStrike" dirty="0" smtClean="0">
                  <a:solidFill>
                    <a:srgbClr val="102E58"/>
                  </a:solidFill>
                  <a:ea typeface="Pretendard Bold"/>
                </a:rPr>
                <a:t>·</a:t>
              </a:r>
              <a:r>
                <a:rPr lang="ko-KR" altLang="en-US" sz="2800" b="0" i="0" u="none" strike="noStrike" dirty="0" smtClean="0">
                  <a:solidFill>
                    <a:srgbClr val="102E58"/>
                  </a:solidFill>
                  <a:ea typeface="Pretendard Bold"/>
                </a:rPr>
                <a:t>월세 </a:t>
              </a:r>
              <a:endParaRPr lang="en-US" altLang="ko-KR" sz="2800" b="0" i="0" u="none" strike="noStrike" dirty="0" smtClean="0">
                <a:solidFill>
                  <a:srgbClr val="102E58"/>
                </a:solidFill>
                <a:ea typeface="Pretendard Bold"/>
              </a:endParaRPr>
            </a:p>
            <a:p>
              <a:pPr lvl="0" algn="ctr">
                <a:lnSpc>
                  <a:spcPct val="124499"/>
                </a:lnSpc>
              </a:pPr>
              <a:r>
                <a:rPr lang="ko-KR" altLang="en-US" sz="2800" dirty="0" smtClean="0">
                  <a:solidFill>
                    <a:srgbClr val="102E58"/>
                  </a:solidFill>
                  <a:ea typeface="Pretendard Bold"/>
                </a:rPr>
                <a:t>물량 예측</a:t>
              </a:r>
              <a:r>
                <a:rPr lang="en-US" altLang="ko-KR" sz="2800" dirty="0" smtClean="0">
                  <a:solidFill>
                    <a:srgbClr val="102E58"/>
                  </a:solidFill>
                  <a:ea typeface="Pretendard Bold"/>
                </a:rPr>
                <a:t> </a:t>
              </a:r>
              <a:r>
                <a:rPr lang="ko-KR" altLang="en-US" sz="2800" b="0" i="0" u="none" strike="noStrike" dirty="0" smtClean="0">
                  <a:solidFill>
                    <a:srgbClr val="102E58"/>
                  </a:solidFill>
                  <a:ea typeface="Pretendard Bold"/>
                </a:rPr>
                <a:t>서비스</a:t>
              </a:r>
              <a:endParaRPr lang="ko-KR" sz="28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  <p:pic>
          <p:nvPicPr>
            <p:cNvPr id="1026" name="Picture 2" descr="C:\Users\비트캠프\Desktop\java\work\test\images\free-icon-real-estate-2747615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1742" y="5467544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199950" y="7156450"/>
            <a:ext cx="3924300" cy="25400"/>
          </a:xfrm>
          <a:prstGeom prst="rect">
            <a:avLst/>
          </a:prstGeom>
        </p:spPr>
      </p:pic>
      <p:sp>
        <p:nvSpPr>
          <p:cNvPr id="58" name="TextBox 15"/>
          <p:cNvSpPr txBox="1"/>
          <p:nvPr/>
        </p:nvSpPr>
        <p:spPr>
          <a:xfrm>
            <a:off x="914400" y="635000"/>
            <a:ext cx="16903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899"/>
              </a:lnSpc>
            </a:pPr>
            <a:r>
              <a:rPr lang="ko-KR" altLang="en-US" sz="6000" spc="-100" dirty="0" smtClean="0">
                <a:solidFill>
                  <a:srgbClr val="102E58"/>
                </a:solidFill>
                <a:ea typeface="Pretendard Bold"/>
              </a:rPr>
              <a:t>개발목표</a:t>
            </a:r>
            <a:endParaRPr lang="en-US" altLang="ko-KR" sz="6000" spc="-100" dirty="0" smtClean="0">
              <a:solidFill>
                <a:srgbClr val="102E58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914400" y="635000"/>
            <a:ext cx="16903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899"/>
              </a:lnSpc>
            </a:pPr>
            <a:r>
              <a:rPr lang="ko-KR" sz="6000" b="0" i="0" u="none" strike="noStrike" spc="-100" dirty="0" smtClean="0">
                <a:solidFill>
                  <a:srgbClr val="102E58"/>
                </a:solidFill>
                <a:ea typeface="Pretendard Bold"/>
              </a:rPr>
              <a:t>핵심기술</a:t>
            </a:r>
            <a:r>
              <a:rPr lang="en-US" altLang="ko-KR" sz="6000" b="0" i="0" u="none" strike="noStrike" spc="-100" dirty="0" smtClean="0">
                <a:solidFill>
                  <a:srgbClr val="102E58"/>
                </a:solidFill>
                <a:ea typeface="Pretendard Bold"/>
              </a:rPr>
              <a:t> </a:t>
            </a:r>
            <a:r>
              <a:rPr lang="en-US" altLang="ko-KR" sz="6000" b="1" i="0" u="none" strike="noStrike" spc="-100" dirty="0" smtClean="0">
                <a:solidFill>
                  <a:srgbClr val="102E58"/>
                </a:solidFill>
                <a:ea typeface="Pretendard Bold"/>
              </a:rPr>
              <a:t>(</a:t>
            </a:r>
            <a:r>
              <a:rPr lang="en-US" altLang="ko-KR" sz="6600" b="1" i="0" u="none" strike="noStrike" spc="-100" dirty="0" smtClean="0">
                <a:solidFill>
                  <a:srgbClr val="102E58"/>
                </a:solidFill>
                <a:ea typeface="Pretendard Bold"/>
              </a:rPr>
              <a:t>1</a:t>
            </a:r>
            <a:r>
              <a:rPr lang="en-US" altLang="ko-KR" sz="6000" b="1" i="0" u="none" strike="noStrike" spc="-100" dirty="0" smtClean="0">
                <a:solidFill>
                  <a:srgbClr val="102E58"/>
                </a:solidFill>
                <a:ea typeface="Pretendard Bold"/>
              </a:rPr>
              <a:t>)</a:t>
            </a:r>
            <a:r>
              <a:rPr lang="en-US" altLang="ko-KR" sz="6000" b="0" i="0" u="none" strike="noStrike" spc="-100" dirty="0" smtClean="0">
                <a:solidFill>
                  <a:srgbClr val="102E58"/>
                </a:solidFill>
                <a:ea typeface="Pretendard Bold"/>
              </a:rPr>
              <a:t>    </a:t>
            </a:r>
            <a:r>
              <a:rPr lang="ko-KR" altLang="en-US" sz="4800" spc="-100" dirty="0" smtClean="0">
                <a:solidFill>
                  <a:srgbClr val="102E58"/>
                </a:solidFill>
                <a:ea typeface="Pretendard Bold"/>
              </a:rPr>
              <a:t>선호 지역 분석 및 예측 서비스</a:t>
            </a:r>
            <a:endParaRPr lang="en-US" altLang="ko-KR" sz="4800" spc="-100" dirty="0" smtClean="0">
              <a:solidFill>
                <a:srgbClr val="102E58"/>
              </a:solidFill>
              <a:ea typeface="Pretendard Bold"/>
            </a:endParaRPr>
          </a:p>
        </p:txBody>
      </p:sp>
      <p:sp>
        <p:nvSpPr>
          <p:cNvPr id="24" name="TextBox 14"/>
          <p:cNvSpPr txBox="1"/>
          <p:nvPr/>
        </p:nvSpPr>
        <p:spPr>
          <a:xfrm>
            <a:off x="17513300" y="9829800"/>
            <a:ext cx="62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spc="100" dirty="0" smtClean="0">
                <a:solidFill>
                  <a:srgbClr val="FFFFFF"/>
                </a:solidFill>
                <a:latin typeface="Pretendard Medium"/>
              </a:rPr>
              <a:t>06</a:t>
            </a:r>
            <a:endParaRPr lang="en-US" sz="22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752601" y="5965122"/>
            <a:ext cx="4899760" cy="3521779"/>
            <a:chOff x="6771300" y="5174800"/>
            <a:chExt cx="4726927" cy="4063281"/>
          </a:xfrm>
        </p:grpSpPr>
        <p:sp>
          <p:nvSpPr>
            <p:cNvPr id="29" name="TextBox 10"/>
            <p:cNvSpPr txBox="1"/>
            <p:nvPr/>
          </p:nvSpPr>
          <p:spPr>
            <a:xfrm>
              <a:off x="6771300" y="5897258"/>
              <a:ext cx="4680000" cy="334082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0350"/>
                </a:lnSpc>
              </a:pPr>
              <a:r>
                <a:rPr lang="ko-KR" altLang="en-US" sz="2300" dirty="0" smtClean="0">
                  <a:latin typeface="Pretendard Light" pitchFamily="50" charset="-127"/>
                  <a:ea typeface="Pretendard Light" pitchFamily="50" charset="-127"/>
                </a:rPr>
                <a:t>서울시 </a:t>
              </a:r>
              <a:r>
                <a:rPr lang="ko-KR" altLang="en-US" sz="2300" dirty="0">
                  <a:latin typeface="Pretendard Light" pitchFamily="50" charset="-127"/>
                  <a:ea typeface="Pretendard Light" pitchFamily="50" charset="-127"/>
                </a:rPr>
                <a:t>행정 구역</a:t>
              </a:r>
              <a:r>
                <a:rPr lang="en-US" altLang="ko-KR" dirty="0">
                  <a:latin typeface="Pretendard Light" pitchFamily="50" charset="-127"/>
                  <a:ea typeface="Pretendard Light" pitchFamily="50" charset="-127"/>
                </a:rPr>
                <a:t>(</a:t>
              </a:r>
              <a:r>
                <a:rPr lang="ko-KR" altLang="en-US" dirty="0">
                  <a:latin typeface="Pretendard Light" pitchFamily="50" charset="-127"/>
                  <a:ea typeface="Pretendard Light" pitchFamily="50" charset="-127"/>
                </a:rPr>
                <a:t>전입 인구 많은 구 제외</a:t>
              </a:r>
              <a:r>
                <a:rPr lang="en-US" altLang="ko-KR" dirty="0">
                  <a:latin typeface="Pretendard Light" pitchFamily="50" charset="-127"/>
                  <a:ea typeface="Pretendard Light" pitchFamily="50" charset="-127"/>
                </a:rPr>
                <a:t>)</a:t>
              </a:r>
              <a:r>
                <a:rPr lang="ko-KR" altLang="en-US" sz="2300" dirty="0" smtClean="0">
                  <a:latin typeface="Pretendard Light" pitchFamily="50" charset="-127"/>
                  <a:ea typeface="Pretendard Light" pitchFamily="50" charset="-127"/>
                </a:rPr>
                <a:t>의</a:t>
              </a:r>
              <a:endParaRPr lang="en-US" altLang="ko-KR" sz="2300" dirty="0" smtClean="0">
                <a:latin typeface="Pretendard Light" pitchFamily="50" charset="-127"/>
                <a:ea typeface="Pretendard Light" pitchFamily="50" charset="-127"/>
              </a:endParaRPr>
            </a:p>
            <a:p>
              <a:pPr lvl="0" algn="ctr">
                <a:lnSpc>
                  <a:spcPct val="120350"/>
                </a:lnSpc>
              </a:pPr>
              <a:r>
                <a:rPr lang="ko-KR" altLang="en-US" sz="2300" dirty="0" smtClean="0">
                  <a:latin typeface="Pretendard Light" pitchFamily="50" charset="-127"/>
                  <a:ea typeface="Pretendard Light" pitchFamily="50" charset="-127"/>
                </a:rPr>
                <a:t>전입 </a:t>
              </a:r>
              <a:r>
                <a:rPr lang="ko-KR" altLang="en-US" sz="2300" dirty="0">
                  <a:latin typeface="Pretendard Light" pitchFamily="50" charset="-127"/>
                  <a:ea typeface="Pretendard Light" pitchFamily="50" charset="-127"/>
                </a:rPr>
                <a:t>인구 증가 요인들의 추세를 </a:t>
              </a:r>
              <a:r>
                <a:rPr lang="ko-KR" altLang="en-US" sz="2600" dirty="0">
                  <a:solidFill>
                    <a:srgbClr val="102E58"/>
                  </a:solidFill>
                  <a:ea typeface="Pretendard Bold"/>
                </a:rPr>
                <a:t>예측</a:t>
              </a:r>
              <a:r>
                <a:rPr lang="ko-KR" altLang="en-US" sz="2300" dirty="0" smtClean="0">
                  <a:latin typeface="Pretendard Light" pitchFamily="50" charset="-127"/>
                  <a:ea typeface="Pretendard Light" pitchFamily="50" charset="-127"/>
                </a:rPr>
                <a:t>하여</a:t>
              </a:r>
              <a:endParaRPr lang="en-US" altLang="ko-KR" sz="2300" dirty="0" smtClean="0">
                <a:latin typeface="Pretendard Light" pitchFamily="50" charset="-127"/>
                <a:ea typeface="Pretendard Light" pitchFamily="50" charset="-127"/>
              </a:endParaRPr>
            </a:p>
            <a:p>
              <a:pPr lvl="0" algn="ctr">
                <a:lnSpc>
                  <a:spcPct val="120350"/>
                </a:lnSpc>
              </a:pPr>
              <a:r>
                <a:rPr lang="ko-KR" altLang="en-US" sz="2300" dirty="0" smtClean="0">
                  <a:latin typeface="Pretendard Light" pitchFamily="50" charset="-127"/>
                  <a:ea typeface="Pretendard Light" pitchFamily="50" charset="-127"/>
                </a:rPr>
                <a:t>이후 </a:t>
              </a:r>
              <a:r>
                <a:rPr lang="ko-KR" altLang="en-US" sz="2300" dirty="0">
                  <a:latin typeface="Pretendard Light" pitchFamily="50" charset="-127"/>
                  <a:ea typeface="Pretendard Light" pitchFamily="50" charset="-127"/>
                </a:rPr>
                <a:t>청년들이 </a:t>
              </a:r>
              <a:r>
                <a:rPr lang="ko-KR" altLang="en-US" sz="2600" dirty="0">
                  <a:solidFill>
                    <a:srgbClr val="102E58"/>
                  </a:solidFill>
                  <a:ea typeface="Pretendard Bold"/>
                </a:rPr>
                <a:t>선호할 잠재 지역 </a:t>
              </a:r>
              <a:r>
                <a:rPr lang="ko-KR" altLang="en-US" sz="2600" dirty="0" smtClean="0">
                  <a:solidFill>
                    <a:srgbClr val="102E58"/>
                  </a:solidFill>
                  <a:ea typeface="Pretendard Bold"/>
                </a:rPr>
                <a:t>탐색</a:t>
              </a:r>
              <a:endParaRPr lang="en-US" altLang="ko-KR" sz="2600" dirty="0">
                <a:solidFill>
                  <a:srgbClr val="102E58"/>
                </a:solidFill>
                <a:ea typeface="Pretendard Bold"/>
              </a:endParaRPr>
            </a:p>
          </p:txBody>
        </p:sp>
        <p:sp>
          <p:nvSpPr>
            <p:cNvPr id="30" name="TextBox 11"/>
            <p:cNvSpPr txBox="1"/>
            <p:nvPr/>
          </p:nvSpPr>
          <p:spPr>
            <a:xfrm>
              <a:off x="6818227" y="5174800"/>
              <a:ext cx="4680000" cy="7224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500" dirty="0">
                  <a:solidFill>
                    <a:srgbClr val="102E58"/>
                  </a:solidFill>
                  <a:ea typeface="Pretendard Bold"/>
                </a:rPr>
                <a:t>선호 지역 </a:t>
              </a:r>
              <a:r>
                <a:rPr lang="ko-KR" altLang="en-US" sz="3500" dirty="0" smtClean="0">
                  <a:solidFill>
                    <a:srgbClr val="102E58"/>
                  </a:solidFill>
                  <a:ea typeface="Pretendard Bold"/>
                </a:rPr>
                <a:t>후보 탐색</a:t>
              </a:r>
              <a:endParaRPr lang="ko-KR" sz="35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1524301" y="5894267"/>
            <a:ext cx="5238210" cy="3364031"/>
            <a:chOff x="12408752" y="5486226"/>
            <a:chExt cx="4719447" cy="3441340"/>
          </a:xfrm>
        </p:grpSpPr>
        <p:sp>
          <p:nvSpPr>
            <p:cNvPr id="32" name="TextBox 12">
              <a:extLst>
                <a:ext uri="{FF2B5EF4-FFF2-40B4-BE49-F238E27FC236}">
                  <a16:creationId xmlns="" xmlns:a16="http://schemas.microsoft.com/office/drawing/2014/main" id="{B4482653-D37C-14CC-6C17-6ECA5DE3C503}"/>
                </a:ext>
              </a:extLst>
            </p:cNvPr>
            <p:cNvSpPr txBox="1"/>
            <p:nvPr/>
          </p:nvSpPr>
          <p:spPr>
            <a:xfrm>
              <a:off x="14172505" y="6459436"/>
              <a:ext cx="2955694" cy="246813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0350"/>
                </a:lnSpc>
              </a:pPr>
              <a:r>
                <a:rPr lang="ko-KR" altLang="en-US" sz="2300" b="0" i="0" u="none" strike="noStrike" dirty="0" smtClean="0">
                  <a:latin typeface="Pretendard Light" pitchFamily="50" charset="-127"/>
                  <a:ea typeface="Pretendard Light" pitchFamily="50" charset="-127"/>
                </a:rPr>
                <a:t>전입 인구가 많은 지역의 특징을 분석 후 </a:t>
              </a:r>
              <a:endParaRPr lang="en-US" altLang="ko-KR" sz="2300" b="0" i="0" u="none" strike="noStrike" dirty="0" smtClean="0">
                <a:latin typeface="Pretendard Light" pitchFamily="50" charset="-127"/>
                <a:ea typeface="Pretendard Light" pitchFamily="50" charset="-127"/>
              </a:endParaRPr>
            </a:p>
            <a:p>
              <a:pPr lvl="0" algn="ctr">
                <a:lnSpc>
                  <a:spcPct val="120350"/>
                </a:lnSpc>
              </a:pPr>
              <a:r>
                <a:rPr lang="ko-KR" altLang="en-US" sz="2300" b="0" i="0" u="none" strike="noStrike" dirty="0" smtClean="0">
                  <a:latin typeface="Pretendard Light" pitchFamily="50" charset="-127"/>
                  <a:ea typeface="Pretendard Light" pitchFamily="50" charset="-127"/>
                </a:rPr>
                <a:t>선호도를 예측하여</a:t>
              </a:r>
              <a:endParaRPr lang="en-US" altLang="ko-KR" sz="2300" b="0" i="0" u="none" strike="noStrike" dirty="0" smtClean="0">
                <a:latin typeface="Pretendard Light" pitchFamily="50" charset="-127"/>
                <a:ea typeface="Pretendard Light" pitchFamily="50" charset="-127"/>
              </a:endParaRPr>
            </a:p>
            <a:p>
              <a:pPr lvl="0" algn="ctr">
                <a:lnSpc>
                  <a:spcPct val="120350"/>
                </a:lnSpc>
              </a:pPr>
              <a:r>
                <a:rPr lang="ko-KR" altLang="en-US" sz="2300" b="0" i="0" u="none" strike="noStrike" dirty="0" smtClean="0">
                  <a:latin typeface="Pretendard Light" pitchFamily="50" charset="-127"/>
                  <a:ea typeface="Pretendard Light" pitchFamily="50" charset="-127"/>
                </a:rPr>
                <a:t> </a:t>
              </a:r>
              <a:r>
                <a:rPr lang="ko-KR" altLang="en-US" sz="2600" dirty="0">
                  <a:solidFill>
                    <a:srgbClr val="102E58"/>
                  </a:solidFill>
                  <a:ea typeface="Pretendard Bold"/>
                </a:rPr>
                <a:t>잠재적 선호 지역 시각화</a:t>
              </a:r>
              <a:endParaRPr lang="en-US" altLang="ko-KR" sz="2600" dirty="0">
                <a:solidFill>
                  <a:srgbClr val="102E58"/>
                </a:solidFill>
                <a:ea typeface="Pretendard Bold"/>
              </a:endParaRPr>
            </a:p>
          </p:txBody>
        </p:sp>
        <p:sp>
          <p:nvSpPr>
            <p:cNvPr id="33" name="TextBox 13">
              <a:extLst>
                <a:ext uri="{FF2B5EF4-FFF2-40B4-BE49-F238E27FC236}">
                  <a16:creationId xmlns="" xmlns:a16="http://schemas.microsoft.com/office/drawing/2014/main" id="{4EBE9DDA-1325-7EFE-9ADC-0ECAE4F19DAD}"/>
                </a:ext>
              </a:extLst>
            </p:cNvPr>
            <p:cNvSpPr txBox="1"/>
            <p:nvPr/>
          </p:nvSpPr>
          <p:spPr>
            <a:xfrm>
              <a:off x="12408752" y="5486226"/>
              <a:ext cx="4719446" cy="7130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500" b="0" i="0" u="none" strike="noStrike" dirty="0" smtClean="0">
                  <a:solidFill>
                    <a:srgbClr val="102E58"/>
                  </a:solidFill>
                  <a:ea typeface="Pretendard Bold"/>
                </a:rPr>
                <a:t>잠재적 선호 지역 시각화 </a:t>
              </a:r>
              <a:endParaRPr lang="ko-KR" sz="35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</p:grp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318" y="6703691"/>
            <a:ext cx="3220608" cy="2554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오른쪽 화살표 38"/>
          <p:cNvSpPr/>
          <p:nvPr/>
        </p:nvSpPr>
        <p:spPr>
          <a:xfrm>
            <a:off x="7315200" y="6845614"/>
            <a:ext cx="2209801" cy="736286"/>
          </a:xfrm>
          <a:prstGeom prst="rightArrow">
            <a:avLst>
              <a:gd name="adj1" fmla="val 34581"/>
              <a:gd name="adj2" fmla="val 8984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0">
                <a:schemeClr val="bg1"/>
              </a:gs>
              <a:gs pos="75000">
                <a:schemeClr val="tx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104900" y="2400300"/>
            <a:ext cx="16078200" cy="2971800"/>
            <a:chOff x="1104900" y="2400300"/>
            <a:chExt cx="16078200" cy="2971800"/>
          </a:xfrm>
        </p:grpSpPr>
        <p:pic>
          <p:nvPicPr>
            <p:cNvPr id="18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4900" y="2766998"/>
              <a:ext cx="16078200" cy="2605102"/>
            </a:xfrm>
            <a:prstGeom prst="rect">
              <a:avLst/>
            </a:prstGeom>
          </p:spPr>
        </p:pic>
        <p:grpSp>
          <p:nvGrpSpPr>
            <p:cNvPr id="35" name="그룹 34"/>
            <p:cNvGrpSpPr/>
            <p:nvPr/>
          </p:nvGrpSpPr>
          <p:grpSpPr>
            <a:xfrm>
              <a:off x="1549683" y="2400300"/>
              <a:ext cx="15009909" cy="2700154"/>
              <a:chOff x="1568803" y="2392434"/>
              <a:chExt cx="13639798" cy="2700154"/>
            </a:xfrm>
          </p:grpSpPr>
          <p:sp>
            <p:nvSpPr>
              <p:cNvPr id="37" name="TextBox 12"/>
              <p:cNvSpPr txBox="1"/>
              <p:nvPr/>
            </p:nvSpPr>
            <p:spPr>
              <a:xfrm>
                <a:off x="1568803" y="3086100"/>
                <a:ext cx="13639798" cy="200648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>
                  <a:lnSpc>
                    <a:spcPct val="120350"/>
                  </a:lnSpc>
                </a:pPr>
                <a:r>
                  <a:rPr lang="ko-KR" altLang="en-US" sz="2300" dirty="0" smtClean="0">
                    <a:latin typeface="Pretendard Light" pitchFamily="50" charset="-127"/>
                    <a:ea typeface="Pretendard Light" pitchFamily="50" charset="-127"/>
                  </a:rPr>
                  <a:t> 국내인구이동통계를 </a:t>
                </a:r>
                <a:r>
                  <a:rPr lang="ko-KR" altLang="en-US" sz="2300" dirty="0">
                    <a:latin typeface="Pretendard Light" pitchFamily="50" charset="-127"/>
                    <a:ea typeface="Pretendard Light" pitchFamily="50" charset="-127"/>
                  </a:rPr>
                  <a:t>활용하여 </a:t>
                </a:r>
                <a:r>
                  <a:rPr lang="ko-KR" altLang="en-US" sz="2300" dirty="0" smtClean="0">
                    <a:latin typeface="Pretendard Light" pitchFamily="50" charset="-127"/>
                    <a:ea typeface="Pretendard Light" pitchFamily="50" charset="-127"/>
                  </a:rPr>
                  <a:t>순 전입자수가 많은 구</a:t>
                </a:r>
                <a:r>
                  <a:rPr lang="en-US" altLang="ko-KR" sz="2300" dirty="0" smtClean="0">
                    <a:latin typeface="Pretendard Light" pitchFamily="50" charset="-127"/>
                    <a:ea typeface="Pretendard Light" pitchFamily="50" charset="-127"/>
                  </a:rPr>
                  <a:t>(</a:t>
                </a:r>
                <a:r>
                  <a:rPr lang="ko-KR" altLang="en-US" sz="2300" dirty="0" smtClean="0">
                    <a:latin typeface="Pretendard Light" pitchFamily="50" charset="-127"/>
                    <a:ea typeface="Pretendard Light" pitchFamily="50" charset="-127"/>
                  </a:rPr>
                  <a:t>관악구</a:t>
                </a:r>
                <a:r>
                  <a:rPr lang="en-US" altLang="ko-KR" sz="2300" dirty="0" smtClean="0">
                    <a:latin typeface="Pretendard Light" pitchFamily="50" charset="-127"/>
                    <a:ea typeface="Pretendard Light" pitchFamily="50" charset="-127"/>
                  </a:rPr>
                  <a:t>, </a:t>
                </a:r>
                <a:r>
                  <a:rPr lang="ko-KR" altLang="en-US" sz="2300" dirty="0" smtClean="0">
                    <a:latin typeface="Pretendard Light" pitchFamily="50" charset="-127"/>
                    <a:ea typeface="Pretendard Light" pitchFamily="50" charset="-127"/>
                  </a:rPr>
                  <a:t>강서구</a:t>
                </a:r>
                <a:r>
                  <a:rPr lang="en-US" altLang="ko-KR" sz="2300" dirty="0" smtClean="0">
                    <a:latin typeface="Pretendard Light" pitchFamily="50" charset="-127"/>
                    <a:ea typeface="Pretendard Light" pitchFamily="50" charset="-127"/>
                  </a:rPr>
                  <a:t>, </a:t>
                </a:r>
                <a:r>
                  <a:rPr lang="ko-KR" altLang="en-US" sz="2300" dirty="0" smtClean="0">
                    <a:latin typeface="Pretendard Light" pitchFamily="50" charset="-127"/>
                    <a:ea typeface="Pretendard Light" pitchFamily="50" charset="-127"/>
                  </a:rPr>
                  <a:t>동작구</a:t>
                </a:r>
                <a:r>
                  <a:rPr lang="en-US" altLang="ko-KR" sz="2300" dirty="0" smtClean="0">
                    <a:latin typeface="Pretendard Light" pitchFamily="50" charset="-127"/>
                    <a:ea typeface="Pretendard Light" pitchFamily="50" charset="-127"/>
                  </a:rPr>
                  <a:t>)</a:t>
                </a:r>
                <a:r>
                  <a:rPr lang="ko-KR" altLang="en-US" sz="2300" dirty="0" smtClean="0">
                    <a:latin typeface="Pretendard Light" pitchFamily="50" charset="-127"/>
                    <a:ea typeface="Pretendard Light" pitchFamily="50" charset="-127"/>
                  </a:rPr>
                  <a:t> </a:t>
                </a:r>
                <a:r>
                  <a:rPr lang="en-US" altLang="ko-KR" sz="2300" dirty="0">
                    <a:latin typeface="Pretendard Light" pitchFamily="50" charset="-127"/>
                    <a:ea typeface="Pretendard Light" pitchFamily="50" charset="-127"/>
                  </a:rPr>
                  <a:t>/ </a:t>
                </a:r>
                <a:r>
                  <a:rPr lang="ko-KR" altLang="en-US" sz="2300" dirty="0">
                    <a:latin typeface="Pretendard Light" pitchFamily="50" charset="-127"/>
                    <a:ea typeface="Pretendard Light" pitchFamily="50" charset="-127"/>
                  </a:rPr>
                  <a:t>적은 </a:t>
                </a:r>
                <a:r>
                  <a:rPr lang="ko-KR" altLang="en-US" sz="2300" dirty="0" smtClean="0">
                    <a:latin typeface="Pretendard Light" pitchFamily="50" charset="-127"/>
                    <a:ea typeface="Pretendard Light" pitchFamily="50" charset="-127"/>
                  </a:rPr>
                  <a:t>구</a:t>
                </a:r>
                <a:r>
                  <a:rPr lang="en-US" altLang="ko-KR" sz="2300" dirty="0" smtClean="0">
                    <a:latin typeface="Pretendard Light" pitchFamily="50" charset="-127"/>
                    <a:ea typeface="Pretendard Light" pitchFamily="50" charset="-127"/>
                  </a:rPr>
                  <a:t>(</a:t>
                </a:r>
                <a:r>
                  <a:rPr lang="ko-KR" altLang="en-US" sz="2300" dirty="0" smtClean="0">
                    <a:latin typeface="Pretendard Light" pitchFamily="50" charset="-127"/>
                    <a:ea typeface="Pretendard Light" pitchFamily="50" charset="-127"/>
                  </a:rPr>
                  <a:t>도봉구</a:t>
                </a:r>
                <a:r>
                  <a:rPr lang="en-US" altLang="ko-KR" sz="2300" dirty="0" smtClean="0">
                    <a:latin typeface="Pretendard Light" pitchFamily="50" charset="-127"/>
                    <a:ea typeface="Pretendard Light" pitchFamily="50" charset="-127"/>
                  </a:rPr>
                  <a:t>, </a:t>
                </a:r>
                <a:r>
                  <a:rPr lang="ko-KR" altLang="en-US" sz="2300" dirty="0" smtClean="0">
                    <a:latin typeface="Pretendard Light" pitchFamily="50" charset="-127"/>
                    <a:ea typeface="Pretendard Light" pitchFamily="50" charset="-127"/>
                  </a:rPr>
                  <a:t>중구</a:t>
                </a:r>
                <a:r>
                  <a:rPr lang="en-US" altLang="ko-KR" sz="2300" dirty="0" smtClean="0">
                    <a:latin typeface="Pretendard Light" pitchFamily="50" charset="-127"/>
                    <a:ea typeface="Pretendard Light" pitchFamily="50" charset="-127"/>
                  </a:rPr>
                  <a:t>, </a:t>
                </a:r>
                <a:r>
                  <a:rPr lang="ko-KR" altLang="en-US" sz="2300" dirty="0" smtClean="0">
                    <a:latin typeface="Pretendard Light" pitchFamily="50" charset="-127"/>
                    <a:ea typeface="Pretendard Light" pitchFamily="50" charset="-127"/>
                  </a:rPr>
                  <a:t>종로구</a:t>
                </a:r>
                <a:r>
                  <a:rPr lang="en-US" altLang="ko-KR" sz="2300" dirty="0" smtClean="0">
                    <a:latin typeface="Pretendard Light" pitchFamily="50" charset="-127"/>
                    <a:ea typeface="Pretendard Light" pitchFamily="50" charset="-127"/>
                  </a:rPr>
                  <a:t>)</a:t>
                </a:r>
                <a:r>
                  <a:rPr lang="ko-KR" altLang="en-US" sz="2300" dirty="0" smtClean="0">
                    <a:latin typeface="Pretendard Light" pitchFamily="50" charset="-127"/>
                    <a:ea typeface="Pretendard Light" pitchFamily="50" charset="-127"/>
                  </a:rPr>
                  <a:t> </a:t>
                </a:r>
                <a:r>
                  <a:rPr lang="ko-KR" altLang="en-US" sz="2300" dirty="0">
                    <a:latin typeface="Pretendard Light" pitchFamily="50" charset="-127"/>
                    <a:ea typeface="Pretendard Light" pitchFamily="50" charset="-127"/>
                  </a:rPr>
                  <a:t>비교 </a:t>
                </a:r>
                <a:r>
                  <a:rPr lang="ko-KR" altLang="en-US" sz="2300" dirty="0" smtClean="0">
                    <a:latin typeface="Pretendard Light" pitchFamily="50" charset="-127"/>
                    <a:ea typeface="Pretendard Light" pitchFamily="50" charset="-127"/>
                  </a:rPr>
                  <a:t>분석</a:t>
                </a:r>
                <a:endParaRPr lang="en-US" altLang="ko-KR" sz="1600" b="0" i="0" u="none" strike="noStrike" dirty="0" smtClean="0">
                  <a:latin typeface="Pretendard Light" pitchFamily="50" charset="-127"/>
                  <a:ea typeface="Pretendard Light" pitchFamily="50" charset="-127"/>
                </a:endParaRPr>
              </a:p>
              <a:p>
                <a:pPr lvl="0">
                  <a:lnSpc>
                    <a:spcPct val="120350"/>
                  </a:lnSpc>
                </a:pPr>
                <a:r>
                  <a:rPr lang="ko-KR" altLang="en-US" sz="2300" dirty="0" smtClean="0">
                    <a:latin typeface="Pretendard Light" pitchFamily="50" charset="-127"/>
                    <a:ea typeface="Pretendard Light" pitchFamily="50" charset="-127"/>
                  </a:rPr>
                  <a:t> </a:t>
                </a:r>
                <a:r>
                  <a:rPr lang="ko-KR" altLang="en-US" sz="2600" dirty="0" smtClean="0">
                    <a:solidFill>
                      <a:srgbClr val="102E58"/>
                    </a:solidFill>
                    <a:ea typeface="Pretendard Bold"/>
                  </a:rPr>
                  <a:t>회귀 분석</a:t>
                </a:r>
                <a:r>
                  <a:rPr lang="ko-KR" altLang="en-US" sz="2300" dirty="0" smtClean="0">
                    <a:latin typeface="Pretendard Light" pitchFamily="50" charset="-127"/>
                    <a:ea typeface="Pretendard Light" pitchFamily="50" charset="-127"/>
                  </a:rPr>
                  <a:t>을 통해 주거 지역 면적 대비  </a:t>
                </a:r>
                <a:r>
                  <a:rPr lang="ko-KR" altLang="en-US" sz="2600" dirty="0">
                    <a:solidFill>
                      <a:srgbClr val="102E58"/>
                    </a:solidFill>
                    <a:ea typeface="Pretendard Bold"/>
                  </a:rPr>
                  <a:t>전입 인구</a:t>
                </a:r>
                <a:r>
                  <a:rPr lang="ko-KR" altLang="en-US" sz="2300" dirty="0" smtClean="0">
                    <a:latin typeface="Pretendard Light" pitchFamily="50" charset="-127"/>
                    <a:ea typeface="Pretendard Light" pitchFamily="50" charset="-127"/>
                  </a:rPr>
                  <a:t>에 유의미한 영향을 끼치는 요인 추출</a:t>
                </a:r>
                <a:endParaRPr lang="en-US" altLang="ko-KR" sz="2300" dirty="0" smtClean="0">
                  <a:latin typeface="Pretendard Light" pitchFamily="50" charset="-127"/>
                  <a:ea typeface="Pretendard Light" pitchFamily="50" charset="-127"/>
                </a:endParaRPr>
              </a:p>
              <a:p>
                <a:pPr lvl="0">
                  <a:lnSpc>
                    <a:spcPct val="120350"/>
                  </a:lnSpc>
                </a:pPr>
                <a:endParaRPr lang="en-US" altLang="ko-KR" sz="1500" dirty="0">
                  <a:latin typeface="Pretendard Light" pitchFamily="50" charset="-127"/>
                  <a:ea typeface="Pretendard Light" pitchFamily="50" charset="-127"/>
                </a:endParaRPr>
              </a:p>
              <a:p>
                <a:pPr lvl="0">
                  <a:lnSpc>
                    <a:spcPct val="120350"/>
                  </a:lnSpc>
                </a:pPr>
                <a:r>
                  <a:rPr lang="en-US" altLang="ko-KR" sz="2300" dirty="0" smtClean="0">
                    <a:latin typeface="Pretendard Light" pitchFamily="50" charset="-127"/>
                    <a:ea typeface="Pretendard Light" pitchFamily="50" charset="-127"/>
                  </a:rPr>
                  <a:t> </a:t>
                </a:r>
                <a:r>
                  <a:rPr lang="ko-KR" altLang="en-US" b="1" dirty="0" smtClean="0">
                    <a:latin typeface="Pretendard Light" pitchFamily="50" charset="-127"/>
                    <a:ea typeface="Pretendard Light" pitchFamily="50" charset="-127"/>
                  </a:rPr>
                  <a:t>분석 요인 </a:t>
                </a:r>
                <a:r>
                  <a:rPr lang="en-US" altLang="ko-KR" b="1" dirty="0" smtClean="0">
                    <a:latin typeface="Pretendard Light" pitchFamily="50" charset="-127"/>
                    <a:ea typeface="Pretendard Light" pitchFamily="50" charset="-127"/>
                  </a:rPr>
                  <a:t>:</a:t>
                </a:r>
              </a:p>
              <a:p>
                <a:pPr lvl="0">
                  <a:lnSpc>
                    <a:spcPct val="120350"/>
                  </a:lnSpc>
                </a:pPr>
                <a:r>
                  <a:rPr lang="ko-KR" altLang="en-US" dirty="0" smtClean="0">
                    <a:latin typeface="Pretendard Light" pitchFamily="50" charset="-127"/>
                    <a:ea typeface="Pretendard Light" pitchFamily="50" charset="-127"/>
                  </a:rPr>
                  <a:t> 주변 상가 </a:t>
                </a:r>
                <a:r>
                  <a:rPr lang="ko-KR" altLang="en-US" dirty="0">
                    <a:latin typeface="Pretendard Light" pitchFamily="50" charset="-127"/>
                    <a:ea typeface="Pretendard Light" pitchFamily="50" charset="-127"/>
                  </a:rPr>
                  <a:t>규모</a:t>
                </a:r>
                <a:r>
                  <a:rPr lang="en-US" altLang="ko-KR" dirty="0">
                    <a:latin typeface="Pretendard Light" pitchFamily="50" charset="-127"/>
                    <a:ea typeface="Pretendard Light" pitchFamily="50" charset="-127"/>
                  </a:rPr>
                  <a:t>, </a:t>
                </a:r>
                <a:r>
                  <a:rPr lang="ko-KR" altLang="en-US" dirty="0">
                    <a:latin typeface="Pretendard Light" pitchFamily="50" charset="-127"/>
                    <a:ea typeface="Pretendard Light" pitchFamily="50" charset="-127"/>
                  </a:rPr>
                  <a:t>종류</a:t>
                </a:r>
                <a:r>
                  <a:rPr lang="en-US" altLang="ko-KR" dirty="0">
                    <a:latin typeface="Pretendard Light" pitchFamily="50" charset="-127"/>
                    <a:ea typeface="Pretendard Light" pitchFamily="50" charset="-127"/>
                  </a:rPr>
                  <a:t>, </a:t>
                </a:r>
                <a:r>
                  <a:rPr lang="ko-KR" altLang="en-US" dirty="0">
                    <a:latin typeface="Pretendard Light" pitchFamily="50" charset="-127"/>
                    <a:ea typeface="Pretendard Light" pitchFamily="50" charset="-127"/>
                  </a:rPr>
                  <a:t>유동 인구</a:t>
                </a:r>
                <a:r>
                  <a:rPr lang="en-US" altLang="ko-KR" dirty="0">
                    <a:latin typeface="Pretendard Light" pitchFamily="50" charset="-127"/>
                    <a:ea typeface="Pretendard Light" pitchFamily="50" charset="-127"/>
                  </a:rPr>
                  <a:t>, </a:t>
                </a:r>
                <a:r>
                  <a:rPr lang="ko-KR" altLang="en-US" dirty="0">
                    <a:latin typeface="Pretendard Light" pitchFamily="50" charset="-127"/>
                    <a:ea typeface="Pretendard Light" pitchFamily="50" charset="-127"/>
                  </a:rPr>
                  <a:t>주택 시세</a:t>
                </a:r>
                <a:r>
                  <a:rPr lang="en-US" altLang="ko-KR" dirty="0">
                    <a:latin typeface="Pretendard Light" pitchFamily="50" charset="-127"/>
                    <a:ea typeface="Pretendard Light" pitchFamily="50" charset="-127"/>
                  </a:rPr>
                  <a:t>, </a:t>
                </a:r>
                <a:r>
                  <a:rPr lang="ko-KR" altLang="en-US" dirty="0">
                    <a:latin typeface="Pretendard Light" pitchFamily="50" charset="-127"/>
                    <a:ea typeface="Pretendard Light" pitchFamily="50" charset="-127"/>
                  </a:rPr>
                  <a:t>주택 유형 </a:t>
                </a:r>
                <a:r>
                  <a:rPr lang="ko-KR" altLang="en-US" dirty="0" smtClean="0">
                    <a:latin typeface="Pretendard Light" pitchFamily="50" charset="-127"/>
                    <a:ea typeface="Pretendard Light" pitchFamily="50" charset="-127"/>
                  </a:rPr>
                  <a:t>분포</a:t>
                </a:r>
                <a:r>
                  <a:rPr lang="en-US" altLang="ko-KR" dirty="0" smtClean="0">
                    <a:latin typeface="Pretendard Light" pitchFamily="50" charset="-127"/>
                    <a:ea typeface="Pretendard Light" pitchFamily="50" charset="-127"/>
                  </a:rPr>
                  <a:t>, </a:t>
                </a:r>
                <a:r>
                  <a:rPr lang="ko-KR" altLang="en-US" dirty="0" smtClean="0">
                    <a:latin typeface="Pretendard Light" pitchFamily="50" charset="-127"/>
                    <a:ea typeface="Pretendard Light" pitchFamily="50" charset="-127"/>
                  </a:rPr>
                  <a:t>지하철 </a:t>
                </a:r>
                <a:r>
                  <a:rPr lang="ko-KR" altLang="en-US" dirty="0">
                    <a:latin typeface="Pretendard Light" pitchFamily="50" charset="-127"/>
                    <a:ea typeface="Pretendard Light" pitchFamily="50" charset="-127"/>
                  </a:rPr>
                  <a:t>및 버스 </a:t>
                </a:r>
                <a:r>
                  <a:rPr lang="ko-KR" altLang="en-US" dirty="0" smtClean="0">
                    <a:latin typeface="Pretendard Light" pitchFamily="50" charset="-127"/>
                    <a:ea typeface="Pretendard Light" pitchFamily="50" charset="-127"/>
                  </a:rPr>
                  <a:t>정거장 </a:t>
                </a:r>
                <a:r>
                  <a:rPr lang="ko-KR" altLang="en-US" dirty="0">
                    <a:latin typeface="Pretendard Light" pitchFamily="50" charset="-127"/>
                    <a:ea typeface="Pretendard Light" pitchFamily="50" charset="-127"/>
                  </a:rPr>
                  <a:t>거리 </a:t>
                </a:r>
                <a:r>
                  <a:rPr lang="ko-KR" altLang="en-US" dirty="0" smtClean="0">
                    <a:latin typeface="Pretendard Light" pitchFamily="50" charset="-127"/>
                    <a:ea typeface="Pretendard Light" pitchFamily="50" charset="-127"/>
                  </a:rPr>
                  <a:t>정보</a:t>
                </a:r>
                <a:r>
                  <a:rPr lang="en-US" altLang="ko-KR" dirty="0" smtClean="0">
                    <a:latin typeface="Pretendard Light" pitchFamily="50" charset="-127"/>
                    <a:ea typeface="Pretendard Light" pitchFamily="50" charset="-127"/>
                  </a:rPr>
                  <a:t>, </a:t>
                </a:r>
                <a:r>
                  <a:rPr lang="ko-KR" altLang="en-US" dirty="0" smtClean="0">
                    <a:latin typeface="Pretendard Light" pitchFamily="50" charset="-127"/>
                    <a:ea typeface="Pretendard Light" pitchFamily="50" charset="-127"/>
                  </a:rPr>
                  <a:t>녹지</a:t>
                </a:r>
                <a:r>
                  <a:rPr lang="en-US" altLang="ko-KR" dirty="0" smtClean="0">
                    <a:latin typeface="Pretendard Light" pitchFamily="50" charset="-127"/>
                    <a:ea typeface="Pretendard Light" pitchFamily="50" charset="-127"/>
                  </a:rPr>
                  <a:t>, </a:t>
                </a:r>
                <a:r>
                  <a:rPr lang="ko-KR" altLang="en-US" dirty="0" smtClean="0">
                    <a:latin typeface="Pretendard Light" pitchFamily="50" charset="-127"/>
                    <a:ea typeface="Pretendard Light" pitchFamily="50" charset="-127"/>
                  </a:rPr>
                  <a:t>학원</a:t>
                </a:r>
                <a:r>
                  <a:rPr lang="en-US" altLang="ko-KR" dirty="0" smtClean="0">
                    <a:latin typeface="Pretendard Light" pitchFamily="50" charset="-127"/>
                    <a:ea typeface="Pretendard Light" pitchFamily="50" charset="-127"/>
                  </a:rPr>
                  <a:t>, </a:t>
                </a:r>
                <a:r>
                  <a:rPr lang="ko-KR" altLang="en-US" dirty="0" smtClean="0">
                    <a:latin typeface="Pretendard Light" pitchFamily="50" charset="-127"/>
                    <a:ea typeface="Pretendard Light" pitchFamily="50" charset="-127"/>
                  </a:rPr>
                  <a:t>재정자립도</a:t>
                </a:r>
                <a:r>
                  <a:rPr lang="en-US" altLang="ko-KR" dirty="0" smtClean="0">
                    <a:latin typeface="Pretendard Light" pitchFamily="50" charset="-127"/>
                    <a:ea typeface="Pretendard Light" pitchFamily="50" charset="-127"/>
                  </a:rPr>
                  <a:t> </a:t>
                </a:r>
                <a:r>
                  <a:rPr lang="ko-KR" altLang="en-US" dirty="0" smtClean="0">
                    <a:latin typeface="Pretendard Light" pitchFamily="50" charset="-127"/>
                    <a:ea typeface="Pretendard Light" pitchFamily="50" charset="-127"/>
                  </a:rPr>
                  <a:t>등의 데이터 활용</a:t>
                </a:r>
                <a:endParaRPr lang="en-US" altLang="ko-KR" b="0" i="0" u="none" strike="noStrike" dirty="0">
                  <a:latin typeface="Pretendard Light" pitchFamily="50" charset="-127"/>
                  <a:ea typeface="Pretendard Light" pitchFamily="50" charset="-127"/>
                </a:endParaRPr>
              </a:p>
            </p:txBody>
          </p:sp>
          <p:sp>
            <p:nvSpPr>
              <p:cNvPr id="38" name="TextBox 13"/>
              <p:cNvSpPr txBox="1"/>
              <p:nvPr/>
            </p:nvSpPr>
            <p:spPr>
              <a:xfrm>
                <a:off x="1797401" y="2392434"/>
                <a:ext cx="2819400" cy="6742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3500" b="0" i="0" u="none" strike="noStrike" dirty="0">
                    <a:solidFill>
                      <a:srgbClr val="102E58"/>
                    </a:solidFill>
                    <a:ea typeface="Pretendard Bold"/>
                  </a:rPr>
                  <a:t>지역 비교 분석</a:t>
                </a:r>
                <a:endParaRPr lang="ko-KR" sz="3500" b="0" i="0" u="none" strike="noStrike" dirty="0">
                  <a:solidFill>
                    <a:srgbClr val="102E58"/>
                  </a:solidFill>
                  <a:ea typeface="Pretendard Bold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17513300" y="9829800"/>
            <a:ext cx="62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spc="100">
                <a:solidFill>
                  <a:srgbClr val="FFFFFF"/>
                </a:solidFill>
                <a:latin typeface="Pretendard Medium"/>
              </a:rPr>
              <a:t>07</a:t>
            </a:r>
          </a:p>
        </p:txBody>
      </p:sp>
      <p:sp>
        <p:nvSpPr>
          <p:cNvPr id="27" name="TextBox 15"/>
          <p:cNvSpPr txBox="1"/>
          <p:nvPr/>
        </p:nvSpPr>
        <p:spPr>
          <a:xfrm>
            <a:off x="914400" y="635000"/>
            <a:ext cx="16903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899"/>
              </a:lnSpc>
            </a:pPr>
            <a:r>
              <a:rPr lang="ko-KR" sz="6000" b="0" i="0" u="none" strike="noStrike" spc="-100" dirty="0" smtClean="0">
                <a:solidFill>
                  <a:srgbClr val="102E58"/>
                </a:solidFill>
                <a:ea typeface="Pretendard Bold"/>
              </a:rPr>
              <a:t>핵심기술</a:t>
            </a:r>
            <a:r>
              <a:rPr lang="en-US" altLang="ko-KR" sz="6000" b="1" spc="-100" dirty="0">
                <a:solidFill>
                  <a:srgbClr val="102E58"/>
                </a:solidFill>
                <a:ea typeface="Pretendard Bold"/>
              </a:rPr>
              <a:t> </a:t>
            </a:r>
            <a:r>
              <a:rPr lang="en-US" altLang="ko-KR" sz="6000" b="1" spc="-100" dirty="0" smtClean="0">
                <a:solidFill>
                  <a:srgbClr val="102E58"/>
                </a:solidFill>
                <a:ea typeface="Pretendard Bold"/>
              </a:rPr>
              <a:t>(</a:t>
            </a:r>
            <a:r>
              <a:rPr lang="en-US" altLang="ko-KR" sz="6600" b="1" spc="-100" dirty="0" smtClean="0">
                <a:solidFill>
                  <a:srgbClr val="102E58"/>
                </a:solidFill>
                <a:ea typeface="Pretendard Bold"/>
              </a:rPr>
              <a:t>2</a:t>
            </a:r>
            <a:r>
              <a:rPr lang="en-US" altLang="ko-KR" sz="6000" b="1" spc="-100" dirty="0" smtClean="0">
                <a:solidFill>
                  <a:srgbClr val="102E58"/>
                </a:solidFill>
                <a:ea typeface="Pretendard Bold"/>
              </a:rPr>
              <a:t>)</a:t>
            </a:r>
            <a:r>
              <a:rPr lang="en-US" altLang="ko-KR" sz="6000" b="0" i="0" u="none" strike="noStrike" spc="-100" dirty="0" smtClean="0">
                <a:solidFill>
                  <a:srgbClr val="102E58"/>
                </a:solidFill>
                <a:ea typeface="Pretendard Bold"/>
              </a:rPr>
              <a:t>    </a:t>
            </a:r>
            <a:r>
              <a:rPr lang="ko-KR" altLang="en-US" sz="4800" spc="-100" dirty="0">
                <a:solidFill>
                  <a:srgbClr val="102E58"/>
                </a:solidFill>
                <a:ea typeface="Pretendard Bold"/>
              </a:rPr>
              <a:t>치안안전지수 분석 및 </a:t>
            </a:r>
            <a:r>
              <a:rPr lang="ko-KR" altLang="en-US" sz="4800" spc="-100" dirty="0" smtClean="0">
                <a:solidFill>
                  <a:srgbClr val="102E58"/>
                </a:solidFill>
                <a:ea typeface="Pretendard Bold"/>
              </a:rPr>
              <a:t>예측 서비스</a:t>
            </a:r>
            <a:endParaRPr lang="en-US" altLang="ko-KR" sz="4800" spc="-100" dirty="0">
              <a:solidFill>
                <a:srgbClr val="102E58"/>
              </a:solidFill>
              <a:ea typeface="Pretendard Bold"/>
            </a:endParaRPr>
          </a:p>
        </p:txBody>
      </p:sp>
      <p:sp>
        <p:nvSpPr>
          <p:cNvPr id="31" name="오른쪽 화살표 7"/>
          <p:cNvSpPr/>
          <p:nvPr/>
        </p:nvSpPr>
        <p:spPr>
          <a:xfrm rot="5400000">
            <a:off x="8912468" y="1215611"/>
            <a:ext cx="468185" cy="5743575"/>
          </a:xfrm>
          <a:custGeom>
            <a:avLst/>
            <a:gdLst>
              <a:gd name="connsiteX0" fmla="*/ 0 w 1371600"/>
              <a:gd name="connsiteY0" fmla="*/ 441320 h 2908300"/>
              <a:gd name="connsiteX1" fmla="*/ 704852 w 1371600"/>
              <a:gd name="connsiteY1" fmla="*/ 441320 h 2908300"/>
              <a:gd name="connsiteX2" fmla="*/ 704852 w 1371600"/>
              <a:gd name="connsiteY2" fmla="*/ 0 h 2908300"/>
              <a:gd name="connsiteX3" fmla="*/ 1371600 w 1371600"/>
              <a:gd name="connsiteY3" fmla="*/ 1454150 h 2908300"/>
              <a:gd name="connsiteX4" fmla="*/ 704852 w 1371600"/>
              <a:gd name="connsiteY4" fmla="*/ 2908300 h 2908300"/>
              <a:gd name="connsiteX5" fmla="*/ 704852 w 1371600"/>
              <a:gd name="connsiteY5" fmla="*/ 2466980 h 2908300"/>
              <a:gd name="connsiteX6" fmla="*/ 0 w 1371600"/>
              <a:gd name="connsiteY6" fmla="*/ 2466980 h 2908300"/>
              <a:gd name="connsiteX7" fmla="*/ 0 w 1371600"/>
              <a:gd name="connsiteY7" fmla="*/ 441320 h 2908300"/>
              <a:gd name="connsiteX0" fmla="*/ 0 w 1390650"/>
              <a:gd name="connsiteY0" fmla="*/ 0 h 4257680"/>
              <a:gd name="connsiteX1" fmla="*/ 723902 w 1390650"/>
              <a:gd name="connsiteY1" fmla="*/ 1790700 h 4257680"/>
              <a:gd name="connsiteX2" fmla="*/ 723902 w 1390650"/>
              <a:gd name="connsiteY2" fmla="*/ 1349380 h 4257680"/>
              <a:gd name="connsiteX3" fmla="*/ 1390650 w 1390650"/>
              <a:gd name="connsiteY3" fmla="*/ 2803530 h 4257680"/>
              <a:gd name="connsiteX4" fmla="*/ 723902 w 1390650"/>
              <a:gd name="connsiteY4" fmla="*/ 4257680 h 4257680"/>
              <a:gd name="connsiteX5" fmla="*/ 723902 w 1390650"/>
              <a:gd name="connsiteY5" fmla="*/ 3816360 h 4257680"/>
              <a:gd name="connsiteX6" fmla="*/ 19050 w 1390650"/>
              <a:gd name="connsiteY6" fmla="*/ 3816360 h 4257680"/>
              <a:gd name="connsiteX7" fmla="*/ 0 w 1390650"/>
              <a:gd name="connsiteY7" fmla="*/ 0 h 4257680"/>
              <a:gd name="connsiteX0" fmla="*/ 0 w 1390650"/>
              <a:gd name="connsiteY0" fmla="*/ 0 h 5797560"/>
              <a:gd name="connsiteX1" fmla="*/ 723902 w 1390650"/>
              <a:gd name="connsiteY1" fmla="*/ 1790700 h 5797560"/>
              <a:gd name="connsiteX2" fmla="*/ 723902 w 1390650"/>
              <a:gd name="connsiteY2" fmla="*/ 1349380 h 5797560"/>
              <a:gd name="connsiteX3" fmla="*/ 1390650 w 1390650"/>
              <a:gd name="connsiteY3" fmla="*/ 2803530 h 5797560"/>
              <a:gd name="connsiteX4" fmla="*/ 723902 w 1390650"/>
              <a:gd name="connsiteY4" fmla="*/ 4257680 h 5797560"/>
              <a:gd name="connsiteX5" fmla="*/ 723902 w 1390650"/>
              <a:gd name="connsiteY5" fmla="*/ 3816360 h 5797560"/>
              <a:gd name="connsiteX6" fmla="*/ 0 w 1390650"/>
              <a:gd name="connsiteY6" fmla="*/ 5797560 h 5797560"/>
              <a:gd name="connsiteX7" fmla="*/ 0 w 1390650"/>
              <a:gd name="connsiteY7" fmla="*/ 0 h 5797560"/>
              <a:gd name="connsiteX0" fmla="*/ 0 w 1390650"/>
              <a:gd name="connsiteY0" fmla="*/ 0 h 5797560"/>
              <a:gd name="connsiteX1" fmla="*/ 723902 w 1390650"/>
              <a:gd name="connsiteY1" fmla="*/ 1790700 h 5797560"/>
              <a:gd name="connsiteX2" fmla="*/ 723902 w 1390650"/>
              <a:gd name="connsiteY2" fmla="*/ 1349380 h 5797560"/>
              <a:gd name="connsiteX3" fmla="*/ 1390650 w 1390650"/>
              <a:gd name="connsiteY3" fmla="*/ 2803530 h 5797560"/>
              <a:gd name="connsiteX4" fmla="*/ 723902 w 1390650"/>
              <a:gd name="connsiteY4" fmla="*/ 4257680 h 5797560"/>
              <a:gd name="connsiteX5" fmla="*/ 723902 w 1390650"/>
              <a:gd name="connsiteY5" fmla="*/ 3816360 h 5797560"/>
              <a:gd name="connsiteX6" fmla="*/ 0 w 1390650"/>
              <a:gd name="connsiteY6" fmla="*/ 5797560 h 5797560"/>
              <a:gd name="connsiteX7" fmla="*/ 0 w 1390650"/>
              <a:gd name="connsiteY7" fmla="*/ 0 h 5797560"/>
              <a:gd name="connsiteX0" fmla="*/ 0 w 1390650"/>
              <a:gd name="connsiteY0" fmla="*/ 0 h 5797560"/>
              <a:gd name="connsiteX1" fmla="*/ 723902 w 1390650"/>
              <a:gd name="connsiteY1" fmla="*/ 1790700 h 5797560"/>
              <a:gd name="connsiteX2" fmla="*/ 723902 w 1390650"/>
              <a:gd name="connsiteY2" fmla="*/ 1349380 h 5797560"/>
              <a:gd name="connsiteX3" fmla="*/ 1390650 w 1390650"/>
              <a:gd name="connsiteY3" fmla="*/ 2803530 h 5797560"/>
              <a:gd name="connsiteX4" fmla="*/ 723902 w 1390650"/>
              <a:gd name="connsiteY4" fmla="*/ 4257680 h 5797560"/>
              <a:gd name="connsiteX5" fmla="*/ 723902 w 1390650"/>
              <a:gd name="connsiteY5" fmla="*/ 3816360 h 5797560"/>
              <a:gd name="connsiteX6" fmla="*/ 0 w 1390650"/>
              <a:gd name="connsiteY6" fmla="*/ 5797560 h 5797560"/>
              <a:gd name="connsiteX7" fmla="*/ 0 w 1390650"/>
              <a:gd name="connsiteY7" fmla="*/ 0 h 579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0650" h="5797560">
                <a:moveTo>
                  <a:pt x="0" y="0"/>
                </a:moveTo>
                <a:cubicBezTo>
                  <a:pt x="241301" y="596900"/>
                  <a:pt x="139701" y="1250950"/>
                  <a:pt x="723902" y="1790700"/>
                </a:cubicBezTo>
                <a:lnTo>
                  <a:pt x="723902" y="1349380"/>
                </a:lnTo>
                <a:lnTo>
                  <a:pt x="1390650" y="2803530"/>
                </a:lnTo>
                <a:lnTo>
                  <a:pt x="723902" y="4257680"/>
                </a:lnTo>
                <a:lnTo>
                  <a:pt x="723902" y="3816360"/>
                </a:lnTo>
                <a:cubicBezTo>
                  <a:pt x="82551" y="4552960"/>
                  <a:pt x="241301" y="5137160"/>
                  <a:pt x="0" y="579756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85000"/>
                  <a:alpha val="60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12"/>
          <p:cNvSpPr txBox="1"/>
          <p:nvPr/>
        </p:nvSpPr>
        <p:spPr>
          <a:xfrm>
            <a:off x="2155550" y="2171700"/>
            <a:ext cx="13976901" cy="16999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0350"/>
              </a:lnSpc>
            </a:pPr>
            <a:r>
              <a:rPr lang="ko-KR" altLang="en-US" sz="2300" dirty="0">
                <a:latin typeface="Pretendard Light" pitchFamily="50" charset="-127"/>
                <a:ea typeface="Pretendard Light" pitchFamily="50" charset="-127"/>
              </a:rPr>
              <a:t>청년 </a:t>
            </a:r>
            <a:r>
              <a:rPr lang="ko-KR" altLang="en-US" sz="2300" dirty="0" smtClean="0">
                <a:latin typeface="Pretendard Light" pitchFamily="50" charset="-127"/>
                <a:ea typeface="Pretendard Light" pitchFamily="50" charset="-127"/>
              </a:rPr>
              <a:t>인구수가 많은 상위 </a:t>
            </a:r>
            <a:r>
              <a:rPr lang="en-US" altLang="ko-KR" sz="2300" dirty="0">
                <a:latin typeface="Pretendard Light" pitchFamily="50" charset="-127"/>
                <a:ea typeface="Pretendard Light" pitchFamily="50" charset="-127"/>
              </a:rPr>
              <a:t>6</a:t>
            </a:r>
            <a:r>
              <a:rPr lang="ko-KR" altLang="en-US" sz="2300" dirty="0">
                <a:latin typeface="Pretendard Light" pitchFamily="50" charset="-127"/>
                <a:ea typeface="Pretendard Light" pitchFamily="50" charset="-127"/>
              </a:rPr>
              <a:t>개 </a:t>
            </a:r>
            <a:r>
              <a:rPr lang="ko-KR" altLang="en-US" sz="2300" dirty="0" smtClean="0">
                <a:latin typeface="Pretendard Light" pitchFamily="50" charset="-127"/>
                <a:ea typeface="Pretendard Light" pitchFamily="50" charset="-127"/>
              </a:rPr>
              <a:t>구 대상</a:t>
            </a:r>
            <a:r>
              <a:rPr lang="en-US" altLang="ko-KR" dirty="0">
                <a:latin typeface="Pretendard Light" pitchFamily="50" charset="-127"/>
                <a:ea typeface="Pretendard Light" pitchFamily="50" charset="-127"/>
              </a:rPr>
              <a:t> </a:t>
            </a:r>
            <a:r>
              <a:rPr lang="en-US" altLang="ko-KR" dirty="0" smtClean="0">
                <a:latin typeface="Pretendard Light" pitchFamily="50" charset="-127"/>
                <a:ea typeface="Pretendard Light" pitchFamily="50" charset="-127"/>
              </a:rPr>
              <a:t>( </a:t>
            </a:r>
            <a:r>
              <a:rPr lang="ko-KR" altLang="en-US" dirty="0">
                <a:latin typeface="Pretendard Light" pitchFamily="50" charset="-127"/>
                <a:ea typeface="Pretendard Light" pitchFamily="50" charset="-127"/>
              </a:rPr>
              <a:t>관악구</a:t>
            </a:r>
            <a:r>
              <a:rPr lang="en-US" altLang="ko-KR" dirty="0">
                <a:latin typeface="Pretendard Light" pitchFamily="50" charset="-127"/>
                <a:ea typeface="Pretendard Light" pitchFamily="50" charset="-127"/>
              </a:rPr>
              <a:t>, </a:t>
            </a:r>
            <a:r>
              <a:rPr lang="ko-KR" altLang="en-US" dirty="0">
                <a:latin typeface="Pretendard Light" pitchFamily="50" charset="-127"/>
                <a:ea typeface="Pretendard Light" pitchFamily="50" charset="-127"/>
              </a:rPr>
              <a:t>송파구</a:t>
            </a:r>
            <a:r>
              <a:rPr lang="en-US" altLang="ko-KR" dirty="0">
                <a:latin typeface="Pretendard Light" pitchFamily="50" charset="-127"/>
                <a:ea typeface="Pretendard Light" pitchFamily="50" charset="-127"/>
              </a:rPr>
              <a:t>, </a:t>
            </a:r>
            <a:r>
              <a:rPr lang="ko-KR" altLang="en-US" dirty="0" smtClean="0">
                <a:latin typeface="Pretendard Light" pitchFamily="50" charset="-127"/>
                <a:ea typeface="Pretendard Light" pitchFamily="50" charset="-127"/>
              </a:rPr>
              <a:t>강서구</a:t>
            </a:r>
            <a:r>
              <a:rPr lang="en-US" altLang="ko-KR" dirty="0" smtClean="0">
                <a:latin typeface="Pretendard Light" pitchFamily="50" charset="-127"/>
                <a:ea typeface="Pretendard Light" pitchFamily="50" charset="-127"/>
              </a:rPr>
              <a:t>, </a:t>
            </a:r>
            <a:r>
              <a:rPr lang="ko-KR" altLang="en-US" dirty="0">
                <a:latin typeface="Pretendard Light" pitchFamily="50" charset="-127"/>
                <a:ea typeface="Pretendard Light" pitchFamily="50" charset="-127"/>
              </a:rPr>
              <a:t>강남구</a:t>
            </a:r>
            <a:r>
              <a:rPr lang="en-US" altLang="ko-KR" dirty="0">
                <a:latin typeface="Pretendard Light" pitchFamily="50" charset="-127"/>
                <a:ea typeface="Pretendard Light" pitchFamily="50" charset="-127"/>
              </a:rPr>
              <a:t>, </a:t>
            </a:r>
            <a:r>
              <a:rPr lang="ko-KR" altLang="en-US" dirty="0">
                <a:latin typeface="Pretendard Light" pitchFamily="50" charset="-127"/>
                <a:ea typeface="Pretendard Light" pitchFamily="50" charset="-127"/>
              </a:rPr>
              <a:t>노원구</a:t>
            </a:r>
            <a:r>
              <a:rPr lang="en-US" altLang="ko-KR" dirty="0">
                <a:latin typeface="Pretendard Light" pitchFamily="50" charset="-127"/>
                <a:ea typeface="Pretendard Light" pitchFamily="50" charset="-127"/>
              </a:rPr>
              <a:t>, </a:t>
            </a:r>
            <a:r>
              <a:rPr lang="ko-KR" altLang="en-US" dirty="0">
                <a:latin typeface="Pretendard Light" pitchFamily="50" charset="-127"/>
                <a:ea typeface="Pretendard Light" pitchFamily="50" charset="-127"/>
              </a:rPr>
              <a:t>은평구 </a:t>
            </a:r>
            <a:r>
              <a:rPr lang="en-US" altLang="ko-KR" dirty="0" smtClean="0">
                <a:latin typeface="Pretendard Light" pitchFamily="50" charset="-127"/>
                <a:ea typeface="Pretendard Light" pitchFamily="50" charset="-127"/>
              </a:rPr>
              <a:t>)</a:t>
            </a:r>
          </a:p>
          <a:p>
            <a:pPr algn="ctr">
              <a:lnSpc>
                <a:spcPct val="120350"/>
              </a:lnSpc>
            </a:pPr>
            <a:r>
              <a:rPr lang="en-US" altLang="ko-KR" sz="2300" b="1" dirty="0">
                <a:solidFill>
                  <a:srgbClr val="102E58"/>
                </a:solidFill>
                <a:ea typeface="Pretendard Bold"/>
              </a:rPr>
              <a:t>CPTED </a:t>
            </a:r>
            <a:r>
              <a:rPr lang="ko-KR" altLang="en-US" sz="2300" dirty="0">
                <a:solidFill>
                  <a:srgbClr val="102E58"/>
                </a:solidFill>
                <a:ea typeface="Pretendard Bold"/>
              </a:rPr>
              <a:t>조건</a:t>
            </a:r>
            <a:r>
              <a:rPr lang="ko-KR" altLang="en-US" sz="2300" dirty="0" smtClean="0">
                <a:latin typeface="Pretendard Light" pitchFamily="50" charset="-127"/>
                <a:ea typeface="Pretendard Light" pitchFamily="50" charset="-127"/>
              </a:rPr>
              <a:t>과 관련된 요인을 활용</a:t>
            </a:r>
            <a:endParaRPr lang="en-US" altLang="ko-KR" sz="2300" dirty="0" smtClean="0">
              <a:latin typeface="Pretendard Light" pitchFamily="50" charset="-127"/>
              <a:ea typeface="Pretendard Light" pitchFamily="50" charset="-127"/>
            </a:endParaRPr>
          </a:p>
          <a:p>
            <a:pPr algn="ctr">
              <a:lnSpc>
                <a:spcPct val="120350"/>
              </a:lnSpc>
            </a:pPr>
            <a:r>
              <a:rPr lang="ko-KR" altLang="en-US" dirty="0" smtClean="0">
                <a:latin typeface="Pretendard Light" pitchFamily="50" charset="-127"/>
                <a:ea typeface="Pretendard Light" pitchFamily="50" charset="-127"/>
              </a:rPr>
              <a:t>분석 요인</a:t>
            </a:r>
            <a:r>
              <a:rPr lang="en-US" altLang="ko-KR" dirty="0" smtClean="0">
                <a:latin typeface="Pretendard Light" pitchFamily="50" charset="-127"/>
                <a:ea typeface="Pretendard Light" pitchFamily="50" charset="-127"/>
              </a:rPr>
              <a:t> : </a:t>
            </a:r>
            <a:r>
              <a:rPr lang="en-US" altLang="ko-KR" dirty="0">
                <a:latin typeface="Pretendard Light" pitchFamily="50" charset="-127"/>
                <a:ea typeface="Pretendard Light" pitchFamily="50" charset="-127"/>
              </a:rPr>
              <a:t>CCTV, </a:t>
            </a:r>
            <a:r>
              <a:rPr lang="ko-KR" altLang="en-US" dirty="0">
                <a:latin typeface="Pretendard Light" pitchFamily="50" charset="-127"/>
                <a:ea typeface="Pretendard Light" pitchFamily="50" charset="-127"/>
              </a:rPr>
              <a:t>가로등</a:t>
            </a:r>
            <a:r>
              <a:rPr lang="en-US" altLang="ko-KR" dirty="0">
                <a:latin typeface="Pretendard Light" pitchFamily="50" charset="-127"/>
                <a:ea typeface="Pretendard Light" pitchFamily="50" charset="-127"/>
              </a:rPr>
              <a:t>, </a:t>
            </a:r>
            <a:r>
              <a:rPr lang="ko-KR" altLang="en-US" dirty="0">
                <a:latin typeface="Pretendard Light" pitchFamily="50" charset="-127"/>
                <a:ea typeface="Pretendard Light" pitchFamily="50" charset="-127"/>
              </a:rPr>
              <a:t>경찰서와의 거리</a:t>
            </a:r>
            <a:r>
              <a:rPr lang="en-US" altLang="ko-KR" dirty="0">
                <a:latin typeface="Pretendard Light" pitchFamily="50" charset="-127"/>
                <a:ea typeface="Pretendard Light" pitchFamily="50" charset="-127"/>
              </a:rPr>
              <a:t>, </a:t>
            </a:r>
            <a:r>
              <a:rPr lang="ko-KR" altLang="en-US" dirty="0">
                <a:latin typeface="Pretendard Light" pitchFamily="50" charset="-127"/>
                <a:ea typeface="Pretendard Light" pitchFamily="50" charset="-127"/>
              </a:rPr>
              <a:t>외부시설</a:t>
            </a:r>
            <a:r>
              <a:rPr lang="en-US" altLang="ko-KR" dirty="0">
                <a:latin typeface="Pretendard Light" pitchFamily="50" charset="-127"/>
                <a:ea typeface="Pretendard Light" pitchFamily="50" charset="-127"/>
              </a:rPr>
              <a:t>(</a:t>
            </a:r>
            <a:r>
              <a:rPr lang="ko-KR" altLang="en-US" dirty="0">
                <a:latin typeface="Pretendard Light" pitchFamily="50" charset="-127"/>
                <a:ea typeface="Pretendard Light" pitchFamily="50" charset="-127"/>
              </a:rPr>
              <a:t>공원</a:t>
            </a:r>
            <a:r>
              <a:rPr lang="en-US" altLang="ko-KR" dirty="0">
                <a:latin typeface="Pretendard Light" pitchFamily="50" charset="-127"/>
                <a:ea typeface="Pretendard Light" pitchFamily="50" charset="-127"/>
              </a:rPr>
              <a:t>, </a:t>
            </a:r>
            <a:r>
              <a:rPr lang="ko-KR" altLang="en-US" dirty="0">
                <a:latin typeface="Pretendard Light" pitchFamily="50" charset="-127"/>
                <a:ea typeface="Pretendard Light" pitchFamily="50" charset="-127"/>
              </a:rPr>
              <a:t>놀이터</a:t>
            </a:r>
            <a:r>
              <a:rPr lang="en-US" altLang="ko-KR" dirty="0">
                <a:latin typeface="Pretendard Light" pitchFamily="50" charset="-127"/>
                <a:ea typeface="Pretendard Light" pitchFamily="50" charset="-127"/>
              </a:rPr>
              <a:t>),</a:t>
            </a:r>
            <a:r>
              <a:rPr lang="ko-KR" altLang="en-US" dirty="0">
                <a:latin typeface="Pretendard Light" pitchFamily="50" charset="-127"/>
                <a:ea typeface="Pretendard Light" pitchFamily="50" charset="-127"/>
              </a:rPr>
              <a:t> 도로망</a:t>
            </a:r>
            <a:r>
              <a:rPr lang="en-US" altLang="ko-KR" dirty="0">
                <a:latin typeface="Pretendard Light" pitchFamily="50" charset="-127"/>
                <a:ea typeface="Pretendard Light" pitchFamily="50" charset="-127"/>
              </a:rPr>
              <a:t>, </a:t>
            </a:r>
            <a:r>
              <a:rPr lang="ko-KR" altLang="en-US" dirty="0">
                <a:latin typeface="Pretendard Light" pitchFamily="50" charset="-127"/>
                <a:ea typeface="Pretendard Light" pitchFamily="50" charset="-127"/>
              </a:rPr>
              <a:t>시간대별 역 이용자 수</a:t>
            </a:r>
            <a:r>
              <a:rPr lang="en-US" altLang="ko-KR" dirty="0">
                <a:latin typeface="Pretendard Light" pitchFamily="50" charset="-127"/>
                <a:ea typeface="Pretendard Light" pitchFamily="50" charset="-127"/>
              </a:rPr>
              <a:t>, </a:t>
            </a:r>
            <a:r>
              <a:rPr lang="ko-KR" altLang="en-US" dirty="0">
                <a:latin typeface="Pretendard Light" pitchFamily="50" charset="-127"/>
                <a:ea typeface="Pretendard Light" pitchFamily="50" charset="-127"/>
              </a:rPr>
              <a:t>유흥시설</a:t>
            </a:r>
            <a:r>
              <a:rPr lang="en-US" altLang="ko-KR" dirty="0">
                <a:latin typeface="Pretendard Light" pitchFamily="50" charset="-127"/>
                <a:ea typeface="Pretendard Light" pitchFamily="50" charset="-127"/>
              </a:rPr>
              <a:t>, </a:t>
            </a:r>
            <a:r>
              <a:rPr lang="ko-KR" altLang="en-US" dirty="0">
                <a:latin typeface="Pretendard Light" pitchFamily="50" charset="-127"/>
                <a:ea typeface="Pretendard Light" pitchFamily="50" charset="-127"/>
              </a:rPr>
              <a:t>재개발 계획 단지</a:t>
            </a:r>
            <a:r>
              <a:rPr lang="en-US" altLang="ko-KR" dirty="0">
                <a:latin typeface="Pretendard Light" pitchFamily="50" charset="-127"/>
                <a:ea typeface="Pretendard Light" pitchFamily="50" charset="-127"/>
              </a:rPr>
              <a:t>, </a:t>
            </a:r>
            <a:r>
              <a:rPr lang="ko-KR" altLang="en-US" dirty="0" smtClean="0">
                <a:latin typeface="Pretendard Light" pitchFamily="50" charset="-127"/>
                <a:ea typeface="Pretendard Light" pitchFamily="50" charset="-127"/>
              </a:rPr>
              <a:t>용도지역</a:t>
            </a:r>
            <a:r>
              <a:rPr lang="en-US" altLang="ko-KR" dirty="0" smtClean="0">
                <a:latin typeface="Pretendard Light" pitchFamily="50" charset="-127"/>
                <a:ea typeface="Pretendard Light" pitchFamily="50" charset="-127"/>
              </a:rPr>
              <a:t>,</a:t>
            </a:r>
            <a:r>
              <a:rPr lang="en-US" altLang="ko-KR" dirty="0">
                <a:latin typeface="Pretendard Light" pitchFamily="50" charset="-127"/>
                <a:ea typeface="Pretendard Light" pitchFamily="50" charset="-127"/>
              </a:rPr>
              <a:t> </a:t>
            </a:r>
            <a:endParaRPr lang="en-US" altLang="ko-KR" dirty="0" smtClean="0">
              <a:latin typeface="Pretendard Light" pitchFamily="50" charset="-127"/>
              <a:ea typeface="Pretendard Light" pitchFamily="50" charset="-127"/>
            </a:endParaRPr>
          </a:p>
          <a:p>
            <a:pPr algn="ctr">
              <a:lnSpc>
                <a:spcPct val="120350"/>
              </a:lnSpc>
            </a:pPr>
            <a:r>
              <a:rPr lang="ko-KR" altLang="en-US" dirty="0" smtClean="0">
                <a:latin typeface="Pretendard Light" pitchFamily="50" charset="-127"/>
                <a:ea typeface="Pretendard Light" pitchFamily="50" charset="-127"/>
              </a:rPr>
              <a:t>전년도 치안안전지수</a:t>
            </a:r>
            <a:r>
              <a:rPr lang="en-US" altLang="ko-KR" dirty="0">
                <a:latin typeface="Pretendard Light" pitchFamily="50" charset="-127"/>
                <a:ea typeface="Pretendard Light" pitchFamily="50" charset="-127"/>
              </a:rPr>
              <a:t>(</a:t>
            </a:r>
            <a:r>
              <a:rPr lang="ko-KR" altLang="en-US" dirty="0">
                <a:latin typeface="Pretendard Light" pitchFamily="50" charset="-127"/>
                <a:ea typeface="Pretendard Light" pitchFamily="50" charset="-127"/>
              </a:rPr>
              <a:t>처음은 전년도 </a:t>
            </a:r>
            <a:r>
              <a:rPr lang="ko-KR" altLang="en-US" dirty="0" smtClean="0">
                <a:latin typeface="Pretendard Light" pitchFamily="50" charset="-127"/>
                <a:ea typeface="Pretendard Light" pitchFamily="50" charset="-127"/>
              </a:rPr>
              <a:t>범죄 발생 건수</a:t>
            </a:r>
            <a:r>
              <a:rPr lang="en-US" altLang="ko-KR" dirty="0" smtClean="0">
                <a:latin typeface="Pretendard Light" pitchFamily="50" charset="-127"/>
                <a:ea typeface="Pretendard Light" pitchFamily="50" charset="-127"/>
              </a:rPr>
              <a:t>), </a:t>
            </a:r>
            <a:r>
              <a:rPr lang="ko-KR" altLang="en-US" dirty="0" smtClean="0">
                <a:latin typeface="Pretendard Light" pitchFamily="50" charset="-127"/>
                <a:ea typeface="Pretendard Light" pitchFamily="50" charset="-127"/>
              </a:rPr>
              <a:t>구별</a:t>
            </a:r>
            <a:r>
              <a:rPr lang="en-US" altLang="ko-KR" dirty="0" smtClean="0">
                <a:latin typeface="Pretendard Light" pitchFamily="50" charset="-127"/>
                <a:ea typeface="Pretendard Light" pitchFamily="50" charset="-127"/>
              </a:rPr>
              <a:t> </a:t>
            </a:r>
            <a:r>
              <a:rPr lang="ko-KR" altLang="en-US" dirty="0" smtClean="0">
                <a:latin typeface="Pretendard Light" pitchFamily="50" charset="-127"/>
                <a:ea typeface="Pretendard Light" pitchFamily="50" charset="-127"/>
              </a:rPr>
              <a:t>경찰서당 </a:t>
            </a:r>
            <a:r>
              <a:rPr lang="ko-KR" altLang="en-US" dirty="0">
                <a:latin typeface="Pretendard Light" pitchFamily="50" charset="-127"/>
                <a:ea typeface="Pretendard Light" pitchFamily="50" charset="-127"/>
              </a:rPr>
              <a:t>담당 시민 수</a:t>
            </a:r>
            <a:r>
              <a:rPr lang="en-US" altLang="ko-KR" dirty="0">
                <a:latin typeface="Pretendard Light" pitchFamily="50" charset="-127"/>
                <a:ea typeface="Pretendard Light" pitchFamily="50" charset="-127"/>
              </a:rPr>
              <a:t>, </a:t>
            </a:r>
            <a:r>
              <a:rPr lang="ko-KR" altLang="en-US" dirty="0">
                <a:latin typeface="Pretendard Light" pitchFamily="50" charset="-127"/>
                <a:ea typeface="Pretendard Light" pitchFamily="50" charset="-127"/>
              </a:rPr>
              <a:t>치안 </a:t>
            </a:r>
            <a:r>
              <a:rPr lang="ko-KR" altLang="en-US" dirty="0" smtClean="0">
                <a:latin typeface="Pretendard Light" pitchFamily="50" charset="-127"/>
                <a:ea typeface="Pretendard Light" pitchFamily="50" charset="-127"/>
              </a:rPr>
              <a:t>예산액</a:t>
            </a:r>
            <a:endParaRPr lang="en-US" altLang="ko-KR" dirty="0">
              <a:latin typeface="Pretendard Light" pitchFamily="50" charset="-127"/>
              <a:ea typeface="Pretendard Light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316287" y="7351150"/>
            <a:ext cx="3160713" cy="2443014"/>
            <a:chOff x="3429000" y="6620328"/>
            <a:chExt cx="4031341" cy="3115950"/>
          </a:xfrm>
        </p:grpSpPr>
        <p:pic>
          <p:nvPicPr>
            <p:cNvPr id="34" name="Picture 7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7" t="4909" r="7408" b="13022"/>
            <a:stretch/>
          </p:blipFill>
          <p:spPr bwMode="auto">
            <a:xfrm>
              <a:off x="3755570" y="6620328"/>
              <a:ext cx="3704771" cy="3115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직사각형 34"/>
            <p:cNvSpPr/>
            <p:nvPr/>
          </p:nvSpPr>
          <p:spPr>
            <a:xfrm>
              <a:off x="3429000" y="6620328"/>
              <a:ext cx="1295400" cy="961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9220200" y="5753099"/>
            <a:ext cx="4876800" cy="165101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4383807"/>
            <a:ext cx="15011400" cy="2969493"/>
          </a:xfrm>
          <a:prstGeom prst="rect">
            <a:avLst/>
          </a:prstGeom>
        </p:spPr>
      </p:pic>
      <p:sp>
        <p:nvSpPr>
          <p:cNvPr id="30" name="TextBox 11"/>
          <p:cNvSpPr txBox="1"/>
          <p:nvPr/>
        </p:nvSpPr>
        <p:spPr>
          <a:xfrm>
            <a:off x="2171700" y="4087399"/>
            <a:ext cx="3508374" cy="7112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500" b="0" i="0" u="none" strike="noStrike" dirty="0" smtClean="0">
                <a:solidFill>
                  <a:srgbClr val="102E58"/>
                </a:solidFill>
                <a:ea typeface="Pretendard Bold"/>
              </a:rPr>
              <a:t> 치안안전지수 예측</a:t>
            </a:r>
            <a:endParaRPr lang="ko-KR" sz="3500" b="0" i="0" u="none" strike="noStrike" dirty="0">
              <a:solidFill>
                <a:srgbClr val="102E58"/>
              </a:solidFill>
              <a:ea typeface="Pretendard Bold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60626" y="4991100"/>
            <a:ext cx="1920874" cy="152400"/>
          </a:xfrm>
          <a:prstGeom prst="rect">
            <a:avLst/>
          </a:prstGeom>
          <a:solidFill>
            <a:schemeClr val="accent5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7641066" y="7635574"/>
            <a:ext cx="7598934" cy="1961319"/>
            <a:chOff x="5347093" y="7566889"/>
            <a:chExt cx="7598934" cy="1961319"/>
          </a:xfrm>
        </p:grpSpPr>
        <p:sp>
          <p:nvSpPr>
            <p:cNvPr id="25" name="TextBox 8"/>
            <p:cNvSpPr txBox="1"/>
            <p:nvPr/>
          </p:nvSpPr>
          <p:spPr>
            <a:xfrm>
              <a:off x="5347093" y="8125681"/>
              <a:ext cx="7598934" cy="140252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0350"/>
                </a:lnSpc>
              </a:pPr>
              <a:r>
                <a:rPr lang="ko-KR" altLang="en-US" sz="2300" dirty="0" smtClean="0">
                  <a:latin typeface="Pretendard Light" pitchFamily="50" charset="-127"/>
                  <a:ea typeface="Pretendard Light" pitchFamily="50" charset="-127"/>
                </a:rPr>
                <a:t>예측한 </a:t>
              </a:r>
              <a:r>
                <a:rPr lang="ko-KR" altLang="en-US" sz="2300" dirty="0" smtClean="0">
                  <a:solidFill>
                    <a:srgbClr val="102E58"/>
                  </a:solidFill>
                  <a:ea typeface="Pretendard Bold"/>
                </a:rPr>
                <a:t>치안안전지수</a:t>
              </a:r>
              <a:r>
                <a:rPr lang="ko-KR" altLang="en-US" sz="2300" dirty="0" smtClean="0">
                  <a:latin typeface="Pretendard Light" pitchFamily="50" charset="-127"/>
                  <a:ea typeface="Pretendard Light" pitchFamily="50" charset="-127"/>
                </a:rPr>
                <a:t>를 </a:t>
              </a:r>
              <a:r>
                <a:rPr lang="en-US" altLang="ko-KR" sz="2300" dirty="0" smtClean="0">
                  <a:latin typeface="Pretendard Light" pitchFamily="50" charset="-127"/>
                  <a:ea typeface="Pretendard Light" pitchFamily="50" charset="-127"/>
                </a:rPr>
                <a:t>10</a:t>
              </a:r>
              <a:r>
                <a:rPr lang="ko-KR" altLang="en-US" sz="2300" dirty="0" smtClean="0">
                  <a:latin typeface="Pretendard Light" pitchFamily="50" charset="-127"/>
                  <a:ea typeface="Pretendard Light" pitchFamily="50" charset="-127"/>
                </a:rPr>
                <a:t>개의 범위로 나눠</a:t>
              </a:r>
              <a:r>
                <a:rPr lang="en-US" altLang="ko-KR" sz="2300" dirty="0">
                  <a:latin typeface="Pretendard Light" pitchFamily="50" charset="-127"/>
                  <a:ea typeface="Pretendard Light" pitchFamily="50" charset="-127"/>
                </a:rPr>
                <a:t> </a:t>
              </a:r>
              <a:r>
                <a:rPr lang="ko-KR" altLang="en-US" sz="2300" dirty="0" smtClean="0">
                  <a:latin typeface="Pretendard Light" pitchFamily="50" charset="-127"/>
                  <a:ea typeface="Pretendard Light" pitchFamily="50" charset="-127"/>
                </a:rPr>
                <a:t>지도로 </a:t>
              </a:r>
              <a:r>
                <a:rPr lang="ko-KR" altLang="en-US" sz="2300" dirty="0">
                  <a:latin typeface="Pretendard Light" pitchFamily="50" charset="-127"/>
                  <a:ea typeface="Pretendard Light" pitchFamily="50" charset="-127"/>
                </a:rPr>
                <a:t>시각화하고</a:t>
              </a:r>
              <a:r>
                <a:rPr lang="en-US" altLang="ko-KR" sz="2300" dirty="0">
                  <a:latin typeface="Pretendard Light" pitchFamily="50" charset="-127"/>
                  <a:ea typeface="Pretendard Light" pitchFamily="50" charset="-127"/>
                </a:rPr>
                <a:t>,</a:t>
              </a:r>
            </a:p>
            <a:p>
              <a:pPr lvl="0" algn="ctr">
                <a:lnSpc>
                  <a:spcPct val="120350"/>
                </a:lnSpc>
              </a:pPr>
              <a:r>
                <a:rPr lang="ko-KR" altLang="en-US" sz="2300" dirty="0" smtClean="0">
                  <a:latin typeface="Pretendard Light" pitchFamily="50" charset="-127"/>
                  <a:ea typeface="Pretendard Light" pitchFamily="50" charset="-127"/>
                </a:rPr>
                <a:t>연도별 치안안전지수 및 범죄 유형별 발생 건수</a:t>
              </a:r>
              <a:r>
                <a:rPr lang="en-US" altLang="ko-KR" sz="2300" dirty="0">
                  <a:latin typeface="Pretendard Light" pitchFamily="50" charset="-127"/>
                  <a:ea typeface="Pretendard Light" pitchFamily="50" charset="-127"/>
                </a:rPr>
                <a:t> </a:t>
              </a:r>
              <a:r>
                <a:rPr lang="ko-KR" altLang="en-US" sz="2300" dirty="0" smtClean="0">
                  <a:latin typeface="Pretendard Light" pitchFamily="50" charset="-127"/>
                  <a:ea typeface="Pretendard Light" pitchFamily="50" charset="-127"/>
                </a:rPr>
                <a:t>그래프 제공</a:t>
              </a:r>
              <a:endParaRPr lang="ko-KR" sz="2300" dirty="0">
                <a:latin typeface="Pretendard Light" pitchFamily="50" charset="-127"/>
                <a:ea typeface="Pretendard Light" pitchFamily="50" charset="-127"/>
              </a:endParaRPr>
            </a:p>
          </p:txBody>
        </p:sp>
        <p:sp>
          <p:nvSpPr>
            <p:cNvPr id="28" name="TextBox 9"/>
            <p:cNvSpPr txBox="1"/>
            <p:nvPr/>
          </p:nvSpPr>
          <p:spPr>
            <a:xfrm>
              <a:off x="6064525" y="7566889"/>
              <a:ext cx="616407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500" b="0" i="0" u="none" strike="noStrike" dirty="0" smtClean="0">
                  <a:solidFill>
                    <a:srgbClr val="102E58"/>
                  </a:solidFill>
                  <a:ea typeface="Pretendard Bold"/>
                </a:rPr>
                <a:t>치안안전지수 시각화</a:t>
              </a:r>
              <a:endParaRPr lang="ko-KR" sz="35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4114800" y="5448300"/>
            <a:ext cx="2343150" cy="152400"/>
          </a:xfrm>
          <a:prstGeom prst="rect">
            <a:avLst/>
          </a:prstGeom>
          <a:solidFill>
            <a:schemeClr val="accent5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367212" y="6312694"/>
            <a:ext cx="1042988" cy="152400"/>
          </a:xfrm>
          <a:prstGeom prst="rect">
            <a:avLst/>
          </a:prstGeom>
          <a:solidFill>
            <a:schemeClr val="accent5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2725400" y="6312694"/>
            <a:ext cx="2743200" cy="152400"/>
          </a:xfrm>
          <a:prstGeom prst="rect">
            <a:avLst/>
          </a:prstGeom>
          <a:solidFill>
            <a:schemeClr val="accent5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336273" y="6778625"/>
            <a:ext cx="1341127" cy="152400"/>
          </a:xfrm>
          <a:prstGeom prst="rect">
            <a:avLst/>
          </a:prstGeom>
          <a:solidFill>
            <a:schemeClr val="accent5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10"/>
          <p:cNvSpPr txBox="1"/>
          <p:nvPr/>
        </p:nvSpPr>
        <p:spPr>
          <a:xfrm>
            <a:off x="2307611" y="4704523"/>
            <a:ext cx="13961089" cy="249637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en-US" altLang="ko-KR" sz="2300" dirty="0" smtClean="0">
                <a:latin typeface="Pretendard Light" pitchFamily="50" charset="-127"/>
                <a:ea typeface="Pretendard Light" pitchFamily="50" charset="-127"/>
              </a:rPr>
              <a:t>- </a:t>
            </a:r>
            <a:r>
              <a:rPr lang="ko-KR" altLang="en-US" sz="2300" dirty="0" smtClean="0">
                <a:latin typeface="Pretendard Light" pitchFamily="50" charset="-127"/>
                <a:ea typeface="Pretendard Light" pitchFamily="50" charset="-127"/>
              </a:rPr>
              <a:t>치안안전지수란</a:t>
            </a:r>
            <a:r>
              <a:rPr lang="en-US" altLang="ko-KR" sz="2300" dirty="0" smtClean="0">
                <a:latin typeface="Pretendard Light" pitchFamily="50" charset="-127"/>
                <a:ea typeface="Pretendard Light" pitchFamily="50" charset="-127"/>
              </a:rPr>
              <a:t>? </a:t>
            </a:r>
            <a:r>
              <a:rPr lang="ko-KR" altLang="en-US" sz="2300" dirty="0" smtClean="0">
                <a:latin typeface="Pretendard Light" pitchFamily="50" charset="-127"/>
                <a:ea typeface="Pretendard Light" pitchFamily="50" charset="-127"/>
              </a:rPr>
              <a:t>범죄 유형별 발생 </a:t>
            </a:r>
            <a:r>
              <a:rPr lang="ko-KR" altLang="en-US" sz="2300" dirty="0">
                <a:latin typeface="Pretendard Light" pitchFamily="50" charset="-127"/>
                <a:ea typeface="Pretendard Light" pitchFamily="50" charset="-127"/>
              </a:rPr>
              <a:t>건수의 </a:t>
            </a:r>
            <a:r>
              <a:rPr lang="ko-KR" altLang="en-US" sz="2300" dirty="0" err="1">
                <a:latin typeface="Pretendard Light" pitchFamily="50" charset="-127"/>
                <a:ea typeface="Pretendard Light" pitchFamily="50" charset="-127"/>
              </a:rPr>
              <a:t>가중합과</a:t>
            </a:r>
            <a:r>
              <a:rPr lang="ko-KR" altLang="en-US" sz="2300" dirty="0">
                <a:latin typeface="Pretendard Light" pitchFamily="50" charset="-127"/>
                <a:ea typeface="Pretendard Light" pitchFamily="50" charset="-127"/>
              </a:rPr>
              <a:t> </a:t>
            </a:r>
            <a:r>
              <a:rPr lang="ko-KR" altLang="en-US" sz="2300" dirty="0">
                <a:solidFill>
                  <a:srgbClr val="102E58"/>
                </a:solidFill>
                <a:ea typeface="Pretendard Bold"/>
              </a:rPr>
              <a:t>반비례</a:t>
            </a:r>
            <a:r>
              <a:rPr lang="ko-KR" altLang="en-US" sz="2300" dirty="0" smtClean="0">
                <a:latin typeface="Pretendard Light" pitchFamily="50" charset="-127"/>
                <a:ea typeface="Pretendard Light" pitchFamily="50" charset="-127"/>
              </a:rPr>
              <a:t> </a:t>
            </a:r>
            <a:r>
              <a:rPr lang="ko-KR" altLang="en-US" sz="2300" dirty="0">
                <a:latin typeface="Pretendard Light" pitchFamily="50" charset="-127"/>
                <a:ea typeface="Pretendard Light" pitchFamily="50" charset="-127"/>
              </a:rPr>
              <a:t>하도록 정의한 </a:t>
            </a:r>
            <a:r>
              <a:rPr lang="ko-KR" altLang="en-US" sz="2300" dirty="0" smtClean="0">
                <a:latin typeface="Pretendard Light" pitchFamily="50" charset="-127"/>
                <a:ea typeface="Pretendard Light" pitchFamily="50" charset="-127"/>
              </a:rPr>
              <a:t>수치</a:t>
            </a:r>
            <a:endParaRPr lang="en-US" altLang="ko-KR" sz="2300" dirty="0" smtClean="0">
              <a:latin typeface="Pretendard Light" pitchFamily="50" charset="-127"/>
              <a:ea typeface="Pretendard Light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2300" dirty="0" smtClean="0">
                <a:latin typeface="Pretendard Light" pitchFamily="50" charset="-127"/>
                <a:ea typeface="Pretendard Light" pitchFamily="50" charset="-127"/>
              </a:rPr>
              <a:t>- </a:t>
            </a:r>
            <a:r>
              <a:rPr lang="ko-KR" altLang="en-US" sz="2300" dirty="0" smtClean="0">
                <a:latin typeface="Pretendard Light" pitchFamily="50" charset="-127"/>
                <a:ea typeface="Pretendard Light" pitchFamily="50" charset="-127"/>
              </a:rPr>
              <a:t>분석 요인들을 다중</a:t>
            </a:r>
            <a:r>
              <a:rPr lang="en-US" altLang="ko-KR" sz="2300" dirty="0" smtClean="0">
                <a:latin typeface="Pretendard Light" pitchFamily="50" charset="-127"/>
                <a:ea typeface="Pretendard Light" pitchFamily="50" charset="-127"/>
              </a:rPr>
              <a:t>(</a:t>
            </a:r>
            <a:r>
              <a:rPr lang="ko-KR" altLang="en-US" sz="2300" dirty="0" smtClean="0">
                <a:latin typeface="Pretendard Light" pitchFamily="50" charset="-127"/>
                <a:ea typeface="Pretendard Light" pitchFamily="50" charset="-127"/>
              </a:rPr>
              <a:t>선형</a:t>
            </a:r>
            <a:r>
              <a:rPr lang="en-US" altLang="ko-KR" sz="2300" dirty="0" smtClean="0">
                <a:latin typeface="Pretendard Light" pitchFamily="50" charset="-127"/>
                <a:ea typeface="Pretendard Light" pitchFamily="50" charset="-127"/>
              </a:rPr>
              <a:t>)</a:t>
            </a:r>
            <a:r>
              <a:rPr lang="ko-KR" altLang="en-US" sz="2300" dirty="0" smtClean="0">
                <a:latin typeface="Pretendard Light" pitchFamily="50" charset="-127"/>
                <a:ea typeface="Pretendard Light" pitchFamily="50" charset="-127"/>
              </a:rPr>
              <a:t>회귀</a:t>
            </a:r>
            <a:r>
              <a:rPr lang="en-US" altLang="ko-KR" sz="2300" dirty="0" smtClean="0">
                <a:latin typeface="Pretendard Light" pitchFamily="50" charset="-127"/>
                <a:ea typeface="Pretendard Light" pitchFamily="50" charset="-127"/>
              </a:rPr>
              <a:t> </a:t>
            </a:r>
            <a:r>
              <a:rPr lang="ko-KR" altLang="en-US" sz="2300" dirty="0" smtClean="0">
                <a:latin typeface="Pretendard Light" pitchFamily="50" charset="-127"/>
                <a:ea typeface="Pretendard Light" pitchFamily="50" charset="-127"/>
              </a:rPr>
              <a:t>분석을 활용해 </a:t>
            </a:r>
            <a:r>
              <a:rPr lang="ko-KR" altLang="en-US" sz="2300" dirty="0">
                <a:solidFill>
                  <a:srgbClr val="102E58"/>
                </a:solidFill>
                <a:ea typeface="Pretendard Bold"/>
              </a:rPr>
              <a:t>유의미한 요인 </a:t>
            </a:r>
            <a:r>
              <a:rPr lang="ko-KR" altLang="en-US" sz="2300" dirty="0" smtClean="0">
                <a:latin typeface="Pretendard Light" pitchFamily="50" charset="-127"/>
                <a:ea typeface="Pretendard Light" pitchFamily="50" charset="-127"/>
              </a:rPr>
              <a:t>추출</a:t>
            </a:r>
            <a:endParaRPr lang="en-US" altLang="ko-KR" sz="2300" dirty="0" smtClean="0">
              <a:latin typeface="Pretendard Light" pitchFamily="50" charset="-127"/>
              <a:ea typeface="Pretendard Light" pitchFamily="50" charset="-127"/>
            </a:endParaRPr>
          </a:p>
          <a:p>
            <a:pPr lvl="0" algn="just">
              <a:lnSpc>
                <a:spcPct val="120350"/>
              </a:lnSpc>
            </a:pPr>
            <a:r>
              <a:rPr lang="en-US" altLang="ko-KR" sz="2300" dirty="0" smtClean="0">
                <a:latin typeface="Pretendard Light" pitchFamily="50" charset="-127"/>
                <a:ea typeface="Pretendard Light" pitchFamily="50" charset="-127"/>
              </a:rPr>
              <a:t>- </a:t>
            </a:r>
            <a:r>
              <a:rPr lang="ko-KR" altLang="en-US" sz="2300" dirty="0" smtClean="0">
                <a:latin typeface="Pretendard Light" pitchFamily="50" charset="-127"/>
                <a:ea typeface="Pretendard Light" pitchFamily="50" charset="-127"/>
              </a:rPr>
              <a:t>산과 </a:t>
            </a:r>
            <a:r>
              <a:rPr lang="ko-KR" altLang="en-US" sz="2300" dirty="0">
                <a:latin typeface="Pretendard Light" pitchFamily="50" charset="-127"/>
                <a:ea typeface="Pretendard Light" pitchFamily="50" charset="-127"/>
              </a:rPr>
              <a:t>같은 구역의 시설 </a:t>
            </a:r>
            <a:r>
              <a:rPr lang="ko-KR" altLang="en-US" sz="2300" dirty="0" smtClean="0">
                <a:latin typeface="Pretendard Light" pitchFamily="50" charset="-127"/>
                <a:ea typeface="Pretendard Light" pitchFamily="50" charset="-127"/>
              </a:rPr>
              <a:t>부족으로</a:t>
            </a:r>
            <a:r>
              <a:rPr lang="en-US" altLang="ko-KR" sz="2300" dirty="0" smtClean="0">
                <a:latin typeface="Pretendard Light" pitchFamily="50" charset="-127"/>
                <a:ea typeface="Pretendard Light" pitchFamily="50" charset="-127"/>
              </a:rPr>
              <a:t> </a:t>
            </a:r>
            <a:r>
              <a:rPr lang="ko-KR" altLang="en-US" sz="2300" dirty="0" smtClean="0">
                <a:latin typeface="Pretendard Light" pitchFamily="50" charset="-127"/>
                <a:ea typeface="Pretendard Light" pitchFamily="50" charset="-127"/>
              </a:rPr>
              <a:t>인한 이상치가 발생하면</a:t>
            </a:r>
            <a:r>
              <a:rPr lang="en-US" altLang="ko-KR" sz="2300" dirty="0" smtClean="0">
                <a:latin typeface="Pretendard Light" pitchFamily="50" charset="-127"/>
                <a:ea typeface="Pretendard Light" pitchFamily="50" charset="-127"/>
              </a:rPr>
              <a:t> </a:t>
            </a:r>
            <a:r>
              <a:rPr lang="ko-KR" altLang="en-US" sz="2300" dirty="0" smtClean="0">
                <a:solidFill>
                  <a:srgbClr val="102E58"/>
                </a:solidFill>
                <a:ea typeface="Pretendard Bold"/>
              </a:rPr>
              <a:t>시가지와 </a:t>
            </a:r>
            <a:r>
              <a:rPr lang="ko-KR" altLang="en-US" sz="2300" dirty="0">
                <a:solidFill>
                  <a:srgbClr val="102E58"/>
                </a:solidFill>
                <a:ea typeface="Pretendard Bold"/>
              </a:rPr>
              <a:t>자연환경 구역을 구분</a:t>
            </a:r>
            <a:r>
              <a:rPr lang="ko-KR" altLang="en-US" sz="2300" dirty="0">
                <a:latin typeface="Pretendard Light" pitchFamily="50" charset="-127"/>
                <a:ea typeface="Pretendard Light" pitchFamily="50" charset="-127"/>
              </a:rPr>
              <a:t>하여 </a:t>
            </a:r>
            <a:r>
              <a:rPr lang="ko-KR" altLang="en-US" sz="2300" dirty="0" smtClean="0">
                <a:latin typeface="Pretendard Light" pitchFamily="50" charset="-127"/>
                <a:ea typeface="Pretendard Light" pitchFamily="50" charset="-127"/>
              </a:rPr>
              <a:t>분석</a:t>
            </a:r>
            <a:endParaRPr lang="en-US" altLang="ko-KR" sz="2300" dirty="0" smtClean="0">
              <a:latin typeface="Pretendard Light" pitchFamily="50" charset="-127"/>
              <a:ea typeface="Pretendard Light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2300" dirty="0" smtClean="0">
                <a:latin typeface="Pretendard Light" pitchFamily="50" charset="-127"/>
                <a:ea typeface="Pretendard Light" pitchFamily="50" charset="-127"/>
              </a:rPr>
              <a:t>- </a:t>
            </a:r>
            <a:r>
              <a:rPr lang="ko-KR" altLang="en-US" sz="2300" dirty="0">
                <a:solidFill>
                  <a:srgbClr val="102E58"/>
                </a:solidFill>
                <a:ea typeface="Pretendard Bold"/>
              </a:rPr>
              <a:t>유의미한 </a:t>
            </a:r>
            <a:r>
              <a:rPr lang="ko-KR" altLang="en-US" sz="2300" dirty="0" smtClean="0">
                <a:solidFill>
                  <a:srgbClr val="102E58"/>
                </a:solidFill>
                <a:ea typeface="Pretendard Bold"/>
              </a:rPr>
              <a:t>요인</a:t>
            </a:r>
            <a:r>
              <a:rPr lang="ko-KR" altLang="en-US" sz="2300" dirty="0">
                <a:latin typeface="Pretendard Light" pitchFamily="50" charset="-127"/>
                <a:ea typeface="Pretendard Light" pitchFamily="50" charset="-127"/>
              </a:rPr>
              <a:t>을 회귀분석을 통해 </a:t>
            </a:r>
            <a:r>
              <a:rPr lang="ko-KR" altLang="en-US" sz="2300" dirty="0" smtClean="0">
                <a:latin typeface="Pretendard Light" pitchFamily="50" charset="-127"/>
                <a:ea typeface="Pretendard Light" pitchFamily="50" charset="-127"/>
              </a:rPr>
              <a:t>범죄 발생 건수를 예측하고</a:t>
            </a:r>
            <a:r>
              <a:rPr lang="en-US" altLang="ko-KR" sz="2300" dirty="0" smtClean="0">
                <a:latin typeface="Pretendard Light" pitchFamily="50" charset="-127"/>
                <a:ea typeface="Pretendard Light" pitchFamily="50" charset="-127"/>
              </a:rPr>
              <a:t>, </a:t>
            </a:r>
            <a:r>
              <a:rPr lang="ko-KR" altLang="en-US" sz="2300" dirty="0">
                <a:solidFill>
                  <a:srgbClr val="102E58"/>
                </a:solidFill>
                <a:ea typeface="Pretendard Bold"/>
              </a:rPr>
              <a:t>범죄 유형별로 가중치</a:t>
            </a:r>
            <a:r>
              <a:rPr lang="ko-KR" altLang="en-US" sz="2300" dirty="0">
                <a:latin typeface="Pretendard Light" pitchFamily="50" charset="-127"/>
                <a:ea typeface="Pretendard Light" pitchFamily="50" charset="-127"/>
              </a:rPr>
              <a:t>를 두어 치안안전지수 </a:t>
            </a:r>
            <a:r>
              <a:rPr lang="ko-KR" altLang="en-US" sz="2300" dirty="0" smtClean="0">
                <a:latin typeface="Pretendard Light" pitchFamily="50" charset="-127"/>
                <a:ea typeface="Pretendard Light" pitchFamily="50" charset="-127"/>
              </a:rPr>
              <a:t>예측 모델 개발</a:t>
            </a:r>
            <a:endParaRPr lang="en-US" altLang="ko-KR" sz="2300" dirty="0">
              <a:latin typeface="Pretendard Light" pitchFamily="50" charset="-127"/>
              <a:ea typeface="Pretendard Light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2300" dirty="0" smtClean="0">
                <a:latin typeface="Pretendard Light" pitchFamily="50" charset="-127"/>
                <a:ea typeface="Pretendard Light" pitchFamily="50" charset="-127"/>
              </a:rPr>
              <a:t>- 2012</a:t>
            </a:r>
            <a:r>
              <a:rPr lang="ko-KR" altLang="en-US" sz="2300" dirty="0" smtClean="0">
                <a:latin typeface="Pretendard Light" pitchFamily="50" charset="-127"/>
                <a:ea typeface="Pretendard Light" pitchFamily="50" charset="-127"/>
              </a:rPr>
              <a:t>년</a:t>
            </a:r>
            <a:r>
              <a:rPr lang="en-US" altLang="ko-KR" sz="2300" dirty="0" smtClean="0">
                <a:latin typeface="Pretendard Light" pitchFamily="50" charset="-127"/>
                <a:ea typeface="Pretendard Light" pitchFamily="50" charset="-127"/>
              </a:rPr>
              <a:t>~ </a:t>
            </a:r>
            <a:r>
              <a:rPr lang="ko-KR" altLang="en-US" sz="2300" dirty="0" smtClean="0">
                <a:latin typeface="Pretendard Light" pitchFamily="50" charset="-127"/>
                <a:ea typeface="Pretendard Light" pitchFamily="50" charset="-127"/>
              </a:rPr>
              <a:t>의 치안안전지수 분석 및 분석한 </a:t>
            </a:r>
            <a:r>
              <a:rPr lang="ko-KR" altLang="en-US" sz="2300" dirty="0">
                <a:latin typeface="Pretendard Light" pitchFamily="50" charset="-127"/>
                <a:ea typeface="Pretendard Light" pitchFamily="50" charset="-127"/>
              </a:rPr>
              <a:t>결과들을 </a:t>
            </a:r>
            <a:r>
              <a:rPr lang="ko-KR" altLang="en-US" sz="2300" dirty="0" err="1">
                <a:latin typeface="Pretendard Light" pitchFamily="50" charset="-127"/>
                <a:ea typeface="Pretendard Light" pitchFamily="50" charset="-127"/>
              </a:rPr>
              <a:t>시계열</a:t>
            </a:r>
            <a:r>
              <a:rPr lang="ko-KR" altLang="en-US" sz="2300" dirty="0">
                <a:latin typeface="Pretendard Light" pitchFamily="50" charset="-127"/>
                <a:ea typeface="Pretendard Light" pitchFamily="50" charset="-127"/>
              </a:rPr>
              <a:t> 분석을 활용해 </a:t>
            </a:r>
            <a:r>
              <a:rPr lang="ko-KR" altLang="en-US" sz="2300" dirty="0">
                <a:solidFill>
                  <a:srgbClr val="102E58"/>
                </a:solidFill>
                <a:ea typeface="Pretendard Bold"/>
              </a:rPr>
              <a:t>이후 치안안전지수 예측</a:t>
            </a:r>
            <a:endParaRPr lang="en-US" altLang="ko-KR" sz="2300" dirty="0">
              <a:solidFill>
                <a:srgbClr val="102E58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17513300" y="9829800"/>
            <a:ext cx="62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spc="100" dirty="0" smtClean="0">
                <a:solidFill>
                  <a:srgbClr val="FFFFFF"/>
                </a:solidFill>
                <a:latin typeface="Pretendard Medium"/>
              </a:rPr>
              <a:t>08</a:t>
            </a:r>
            <a:endParaRPr lang="en-US" sz="22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58" name="TextBox 15"/>
          <p:cNvSpPr txBox="1"/>
          <p:nvPr/>
        </p:nvSpPr>
        <p:spPr>
          <a:xfrm>
            <a:off x="914400" y="635000"/>
            <a:ext cx="16903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899"/>
              </a:lnSpc>
            </a:pPr>
            <a:r>
              <a:rPr lang="ko-KR" sz="6000" b="0" i="0" u="none" strike="noStrike" spc="-100" dirty="0" smtClean="0">
                <a:solidFill>
                  <a:srgbClr val="102E58"/>
                </a:solidFill>
                <a:ea typeface="Pretendard Bold"/>
              </a:rPr>
              <a:t>핵심기술</a:t>
            </a:r>
            <a:r>
              <a:rPr lang="en-US" altLang="ko-KR" sz="6000" b="1" spc="-100" dirty="0">
                <a:solidFill>
                  <a:srgbClr val="102E58"/>
                </a:solidFill>
                <a:ea typeface="Pretendard Bold"/>
              </a:rPr>
              <a:t> </a:t>
            </a:r>
            <a:r>
              <a:rPr lang="en-US" altLang="ko-KR" sz="6000" b="1" spc="-100" dirty="0" smtClean="0">
                <a:solidFill>
                  <a:srgbClr val="102E58"/>
                </a:solidFill>
                <a:ea typeface="Pretendard Bold"/>
              </a:rPr>
              <a:t>(</a:t>
            </a:r>
            <a:r>
              <a:rPr lang="en-US" altLang="ko-KR" sz="6600" b="1" spc="-100" dirty="0" smtClean="0">
                <a:solidFill>
                  <a:srgbClr val="102E58"/>
                </a:solidFill>
                <a:ea typeface="Pretendard Bold"/>
              </a:rPr>
              <a:t>3</a:t>
            </a:r>
            <a:r>
              <a:rPr lang="en-US" altLang="ko-KR" sz="6000" b="1" spc="-100" dirty="0" smtClean="0">
                <a:solidFill>
                  <a:srgbClr val="102E58"/>
                </a:solidFill>
                <a:ea typeface="Pretendard Bold"/>
              </a:rPr>
              <a:t>)</a:t>
            </a:r>
            <a:r>
              <a:rPr lang="en-US" altLang="ko-KR" sz="6000" b="0" i="0" u="none" strike="noStrike" spc="-100" dirty="0" smtClean="0">
                <a:solidFill>
                  <a:srgbClr val="102E58"/>
                </a:solidFill>
                <a:ea typeface="Pretendard Bold"/>
              </a:rPr>
              <a:t>    </a:t>
            </a:r>
            <a:r>
              <a:rPr lang="ko-KR" altLang="en-US" sz="4800" spc="-100" dirty="0">
                <a:solidFill>
                  <a:srgbClr val="102E58"/>
                </a:solidFill>
                <a:ea typeface="Pretendard Bold"/>
              </a:rPr>
              <a:t>전</a:t>
            </a:r>
            <a:r>
              <a:rPr lang="en-US" altLang="ko-KR" sz="4800" dirty="0">
                <a:solidFill>
                  <a:srgbClr val="002060"/>
                </a:solidFill>
                <a:ea typeface="Pretendard Bold"/>
              </a:rPr>
              <a:t>·</a:t>
            </a:r>
            <a:r>
              <a:rPr lang="ko-KR" altLang="en-US" sz="4800" spc="-100" dirty="0">
                <a:solidFill>
                  <a:srgbClr val="102E58"/>
                </a:solidFill>
                <a:ea typeface="Pretendard Bold"/>
              </a:rPr>
              <a:t>월세 물량 </a:t>
            </a:r>
            <a:r>
              <a:rPr lang="ko-KR" altLang="en-US" sz="4800" spc="-100" dirty="0" smtClean="0">
                <a:solidFill>
                  <a:srgbClr val="102E58"/>
                </a:solidFill>
                <a:ea typeface="Pretendard Bold"/>
              </a:rPr>
              <a:t>예측 서비스</a:t>
            </a:r>
            <a:endParaRPr lang="en-US" altLang="ko-KR" sz="4800" spc="-100" dirty="0">
              <a:solidFill>
                <a:srgbClr val="102E58"/>
              </a:solidFill>
              <a:ea typeface="Pretendard Bold"/>
            </a:endParaRPr>
          </a:p>
        </p:txBody>
      </p:sp>
      <p:sp>
        <p:nvSpPr>
          <p:cNvPr id="27" name="TextBox 12"/>
          <p:cNvSpPr txBox="1"/>
          <p:nvPr/>
        </p:nvSpPr>
        <p:spPr>
          <a:xfrm>
            <a:off x="1143000" y="2400301"/>
            <a:ext cx="15859124" cy="19811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0350"/>
              </a:lnSpc>
            </a:pPr>
            <a:r>
              <a:rPr lang="en-US" altLang="ko-KR" dirty="0" smtClean="0">
                <a:ea typeface="Pretendard Light"/>
              </a:rPr>
              <a:t>(20~23</a:t>
            </a:r>
            <a:r>
              <a:rPr lang="ko-KR" altLang="en-US" dirty="0" smtClean="0">
                <a:ea typeface="Pretendard Light"/>
              </a:rPr>
              <a:t>년 합계기준</a:t>
            </a:r>
            <a:r>
              <a:rPr lang="en-US" altLang="ko-KR" dirty="0" smtClean="0">
                <a:ea typeface="Pretendard Light"/>
              </a:rPr>
              <a:t>) </a:t>
            </a:r>
            <a:r>
              <a:rPr lang="ko-KR" altLang="en-US" sz="2300" dirty="0" smtClean="0">
                <a:ea typeface="Pretendard Light"/>
              </a:rPr>
              <a:t>청년 </a:t>
            </a:r>
            <a:r>
              <a:rPr lang="ko-KR" altLang="en-US" sz="2300" dirty="0">
                <a:ea typeface="Pretendard Light"/>
              </a:rPr>
              <a:t>전입 세대가 </a:t>
            </a:r>
            <a:r>
              <a:rPr lang="ko-KR" altLang="en-US" sz="2300" dirty="0" smtClean="0">
                <a:ea typeface="Pretendard Light"/>
              </a:rPr>
              <a:t>많은 </a:t>
            </a:r>
            <a:r>
              <a:rPr lang="ko-KR" altLang="en-US" sz="2300" dirty="0">
                <a:solidFill>
                  <a:srgbClr val="102E58"/>
                </a:solidFill>
                <a:ea typeface="Pretendard Bold"/>
              </a:rPr>
              <a:t>관악구</a:t>
            </a:r>
            <a:r>
              <a:rPr lang="en-US" altLang="ko-KR" sz="2300" dirty="0">
                <a:solidFill>
                  <a:srgbClr val="102E58"/>
                </a:solidFill>
                <a:ea typeface="Pretendard Bold"/>
              </a:rPr>
              <a:t>, </a:t>
            </a:r>
            <a:r>
              <a:rPr lang="ko-KR" altLang="en-US" sz="2300" dirty="0">
                <a:solidFill>
                  <a:srgbClr val="102E58"/>
                </a:solidFill>
                <a:ea typeface="Pretendard Bold"/>
              </a:rPr>
              <a:t>강서구</a:t>
            </a:r>
            <a:r>
              <a:rPr lang="en-US" altLang="ko-KR" sz="2300" dirty="0">
                <a:solidFill>
                  <a:srgbClr val="102E58"/>
                </a:solidFill>
                <a:ea typeface="Pretendard Bold"/>
              </a:rPr>
              <a:t>, </a:t>
            </a:r>
            <a:r>
              <a:rPr lang="ko-KR" altLang="en-US" sz="2300" dirty="0">
                <a:solidFill>
                  <a:srgbClr val="102E58"/>
                </a:solidFill>
                <a:ea typeface="Pretendard Bold"/>
              </a:rPr>
              <a:t>동작구</a:t>
            </a:r>
            <a:r>
              <a:rPr lang="en-US" altLang="ko-KR" sz="2300" dirty="0">
                <a:solidFill>
                  <a:srgbClr val="102E58"/>
                </a:solidFill>
                <a:ea typeface="Pretendard Bold"/>
              </a:rPr>
              <a:t>, </a:t>
            </a:r>
            <a:r>
              <a:rPr lang="ko-KR" altLang="en-US" sz="2300" dirty="0">
                <a:solidFill>
                  <a:srgbClr val="102E58"/>
                </a:solidFill>
                <a:ea typeface="Pretendard Bold"/>
              </a:rPr>
              <a:t>송파구</a:t>
            </a:r>
            <a:r>
              <a:rPr lang="en-US" altLang="ko-KR" sz="2300" dirty="0">
                <a:solidFill>
                  <a:srgbClr val="102E58"/>
                </a:solidFill>
                <a:ea typeface="Pretendard Bold"/>
              </a:rPr>
              <a:t>, </a:t>
            </a:r>
            <a:r>
              <a:rPr lang="ko-KR" altLang="en-US" sz="2300" dirty="0" smtClean="0">
                <a:solidFill>
                  <a:srgbClr val="102E58"/>
                </a:solidFill>
                <a:ea typeface="Pretendard Bold"/>
              </a:rPr>
              <a:t>영등포구</a:t>
            </a:r>
            <a:r>
              <a:rPr lang="ko-KR" altLang="en-US" sz="2300" dirty="0" smtClean="0">
                <a:ea typeface="Pretendard Light"/>
              </a:rPr>
              <a:t>에 </a:t>
            </a:r>
            <a:endParaRPr lang="en-US" altLang="ko-KR" sz="2300" dirty="0" smtClean="0">
              <a:ea typeface="Pretendard Light"/>
            </a:endParaRPr>
          </a:p>
          <a:p>
            <a:pPr>
              <a:lnSpc>
                <a:spcPct val="120350"/>
              </a:lnSpc>
            </a:pPr>
            <a:r>
              <a:rPr lang="ko-KR" altLang="en-US" sz="2300" dirty="0" smtClean="0">
                <a:ea typeface="Pretendard Light"/>
              </a:rPr>
              <a:t>면적 </a:t>
            </a:r>
            <a:r>
              <a:rPr lang="en-US" altLang="ko-KR" sz="2300" dirty="0">
                <a:ea typeface="Pretendard Light"/>
              </a:rPr>
              <a:t>84m²</a:t>
            </a:r>
            <a:r>
              <a:rPr lang="ko-KR" altLang="en-US" sz="2300" dirty="0">
                <a:ea typeface="Pretendard Light"/>
              </a:rPr>
              <a:t>이하 </a:t>
            </a:r>
            <a:r>
              <a:rPr lang="ko-KR" altLang="en-US" sz="2300" dirty="0">
                <a:solidFill>
                  <a:srgbClr val="102E58"/>
                </a:solidFill>
                <a:ea typeface="Pretendard Bold"/>
              </a:rPr>
              <a:t>오피스텔</a:t>
            </a:r>
            <a:r>
              <a:rPr lang="en-US" altLang="ko-KR" sz="2300" dirty="0">
                <a:solidFill>
                  <a:srgbClr val="102E58"/>
                </a:solidFill>
                <a:ea typeface="Pretendard Bold"/>
              </a:rPr>
              <a:t>, </a:t>
            </a:r>
            <a:r>
              <a:rPr lang="ko-KR" altLang="en-US" sz="2300" dirty="0">
                <a:solidFill>
                  <a:srgbClr val="102E58"/>
                </a:solidFill>
                <a:ea typeface="Pretendard Bold"/>
              </a:rPr>
              <a:t>아파트</a:t>
            </a:r>
            <a:r>
              <a:rPr lang="en-US" altLang="ko-KR" sz="2300" dirty="0">
                <a:solidFill>
                  <a:srgbClr val="102E58"/>
                </a:solidFill>
                <a:ea typeface="Pretendard Bold"/>
              </a:rPr>
              <a:t>, </a:t>
            </a:r>
            <a:r>
              <a:rPr lang="ko-KR" altLang="en-US" sz="2300" dirty="0">
                <a:solidFill>
                  <a:srgbClr val="102E58"/>
                </a:solidFill>
                <a:ea typeface="Pretendard Bold"/>
              </a:rPr>
              <a:t>연립</a:t>
            </a:r>
            <a:r>
              <a:rPr lang="en-US" altLang="ko-KR" sz="2300" dirty="0">
                <a:solidFill>
                  <a:srgbClr val="102E58"/>
                </a:solidFill>
                <a:ea typeface="Pretendard Bold"/>
              </a:rPr>
              <a:t>·</a:t>
            </a:r>
            <a:r>
              <a:rPr lang="ko-KR" altLang="en-US" sz="2300" dirty="0" err="1">
                <a:solidFill>
                  <a:srgbClr val="102E58"/>
                </a:solidFill>
                <a:ea typeface="Pretendard Bold"/>
              </a:rPr>
              <a:t>다가구</a:t>
            </a:r>
            <a:r>
              <a:rPr lang="ko-KR" altLang="en-US" sz="2300" dirty="0">
                <a:solidFill>
                  <a:srgbClr val="102E58"/>
                </a:solidFill>
                <a:ea typeface="Pretendard Bold"/>
              </a:rPr>
              <a:t> </a:t>
            </a:r>
            <a:r>
              <a:rPr lang="ko-KR" altLang="en-US" sz="2300" dirty="0" smtClean="0">
                <a:solidFill>
                  <a:srgbClr val="102E58"/>
                </a:solidFill>
                <a:ea typeface="Pretendard Bold"/>
              </a:rPr>
              <a:t>주택</a:t>
            </a:r>
            <a:r>
              <a:rPr lang="ko-KR" altLang="en-US" sz="2300" dirty="0" smtClean="0">
                <a:ea typeface="Pretendard Light"/>
              </a:rPr>
              <a:t>을 대상으로 전</a:t>
            </a:r>
            <a:r>
              <a:rPr lang="en-US" altLang="ko-KR" sz="2300" dirty="0">
                <a:ea typeface="Pretendard Light"/>
              </a:rPr>
              <a:t>·</a:t>
            </a:r>
            <a:r>
              <a:rPr lang="ko-KR" altLang="en-US" sz="2300" dirty="0">
                <a:ea typeface="Pretendard Light"/>
              </a:rPr>
              <a:t>월세 </a:t>
            </a:r>
            <a:r>
              <a:rPr lang="ko-KR" altLang="en-US" sz="2300" dirty="0" err="1" smtClean="0">
                <a:ea typeface="Pretendard Light"/>
              </a:rPr>
              <a:t>실거래가</a:t>
            </a:r>
            <a:r>
              <a:rPr lang="ko-KR" altLang="en-US" sz="2300" dirty="0" smtClean="0">
                <a:ea typeface="Pretendard Light"/>
              </a:rPr>
              <a:t> 데이터와 분석요인에 대한 데이터를 활용하여 물량 예측</a:t>
            </a:r>
            <a:endParaRPr lang="en-US" altLang="ko-KR" sz="2300" dirty="0" smtClean="0">
              <a:ea typeface="Pretendard Light"/>
            </a:endParaRPr>
          </a:p>
          <a:p>
            <a:pPr lvl="0">
              <a:lnSpc>
                <a:spcPct val="120350"/>
              </a:lnSpc>
            </a:pPr>
            <a:endParaRPr lang="en-US" altLang="ko-KR" sz="900" b="1" dirty="0" smtClean="0">
              <a:ea typeface="Pretendard Light"/>
            </a:endParaRPr>
          </a:p>
          <a:p>
            <a:pPr lvl="0">
              <a:lnSpc>
                <a:spcPct val="120350"/>
              </a:lnSpc>
            </a:pPr>
            <a:r>
              <a:rPr lang="ko-KR" altLang="en-US" sz="2000" b="1" dirty="0" smtClean="0">
                <a:ea typeface="Pretendard Light"/>
              </a:rPr>
              <a:t>분석요인</a:t>
            </a:r>
            <a:r>
              <a:rPr lang="ko-KR" altLang="en-US" sz="2000" dirty="0" smtClean="0">
                <a:ea typeface="Pretendard Light"/>
              </a:rPr>
              <a:t> </a:t>
            </a:r>
            <a:r>
              <a:rPr lang="en-US" altLang="ko-KR" sz="2000" dirty="0" smtClean="0">
                <a:ea typeface="Pretendard Light"/>
              </a:rPr>
              <a:t>: </a:t>
            </a:r>
            <a:r>
              <a:rPr lang="ko-KR" altLang="en-US" sz="2000" dirty="0" smtClean="0">
                <a:ea typeface="Pretendard Light"/>
              </a:rPr>
              <a:t> 입주 예정 물량 정보</a:t>
            </a:r>
            <a:r>
              <a:rPr lang="en-US" altLang="ko-KR" sz="2000" dirty="0" smtClean="0">
                <a:ea typeface="Pretendard Light"/>
              </a:rPr>
              <a:t>, </a:t>
            </a:r>
            <a:r>
              <a:rPr lang="ko-KR" altLang="en-US" sz="2000" dirty="0" smtClean="0">
                <a:ea typeface="Pretendard Light"/>
              </a:rPr>
              <a:t>지역별 소득수준</a:t>
            </a:r>
            <a:r>
              <a:rPr lang="en-US" altLang="ko-KR" sz="2000" dirty="0" smtClean="0">
                <a:ea typeface="Pretendard Light"/>
              </a:rPr>
              <a:t>, </a:t>
            </a:r>
            <a:r>
              <a:rPr lang="ko-KR" altLang="en-US" sz="2000" dirty="0" smtClean="0">
                <a:ea typeface="Pretendard Light"/>
              </a:rPr>
              <a:t>국가 소득수준</a:t>
            </a:r>
            <a:r>
              <a:rPr lang="en-US" altLang="ko-KR" sz="2000" dirty="0" smtClean="0">
                <a:ea typeface="Pretendard Light"/>
              </a:rPr>
              <a:t>, </a:t>
            </a:r>
            <a:r>
              <a:rPr lang="ko-KR" altLang="en-US" sz="2000" dirty="0" smtClean="0">
                <a:ea typeface="Pretendard Light"/>
              </a:rPr>
              <a:t>전세 자금 대출금리</a:t>
            </a:r>
            <a:r>
              <a:rPr lang="en-US" altLang="ko-KR" sz="2000" dirty="0" smtClean="0">
                <a:ea typeface="Pretendard Light"/>
              </a:rPr>
              <a:t>, </a:t>
            </a:r>
            <a:r>
              <a:rPr lang="ko-KR" altLang="en-US" sz="2000" dirty="0" smtClean="0">
                <a:ea typeface="Pretendard Light"/>
              </a:rPr>
              <a:t>지역별 평균 임대료</a:t>
            </a:r>
            <a:r>
              <a:rPr lang="en-US" altLang="ko-KR" sz="2000" dirty="0" smtClean="0">
                <a:ea typeface="Pretendard Light"/>
              </a:rPr>
              <a:t>, </a:t>
            </a:r>
            <a:r>
              <a:rPr lang="ko-KR" altLang="en-US" sz="2000" dirty="0" smtClean="0">
                <a:ea typeface="Pretendard Light"/>
              </a:rPr>
              <a:t>지역별 전입전출 인구 수</a:t>
            </a:r>
            <a:r>
              <a:rPr lang="en-US" altLang="ko-KR" sz="1600" dirty="0" smtClean="0">
                <a:ea typeface="Pretendard Light"/>
              </a:rPr>
              <a:t>(</a:t>
            </a:r>
            <a:r>
              <a:rPr lang="ko-KR" altLang="en-US" sz="1600" dirty="0" smtClean="0">
                <a:ea typeface="Pretendard Light"/>
              </a:rPr>
              <a:t>이사시점 </a:t>
            </a:r>
            <a:r>
              <a:rPr lang="ko-KR" altLang="en-US" sz="1600" dirty="0" err="1" smtClean="0">
                <a:ea typeface="Pretendard Light"/>
              </a:rPr>
              <a:t>예측값</a:t>
            </a:r>
            <a:r>
              <a:rPr lang="en-US" altLang="ko-KR" sz="1600" dirty="0" smtClean="0">
                <a:ea typeface="Pretendard Light"/>
              </a:rPr>
              <a:t>), </a:t>
            </a:r>
          </a:p>
          <a:p>
            <a:pPr lvl="0">
              <a:lnSpc>
                <a:spcPct val="120350"/>
              </a:lnSpc>
            </a:pPr>
            <a:r>
              <a:rPr lang="ko-KR" altLang="en-US" sz="2000" dirty="0" smtClean="0">
                <a:ea typeface="Pretendard Light"/>
              </a:rPr>
              <a:t>가구 형태</a:t>
            </a:r>
            <a:r>
              <a:rPr lang="en-US" altLang="ko-KR" sz="2000" dirty="0" smtClean="0">
                <a:ea typeface="Pretendard Light"/>
              </a:rPr>
              <a:t>, </a:t>
            </a:r>
            <a:r>
              <a:rPr lang="ko-KR" altLang="en-US" sz="2000" dirty="0" smtClean="0">
                <a:ea typeface="Pretendard Light"/>
              </a:rPr>
              <a:t>지역별 평균 연령</a:t>
            </a:r>
            <a:r>
              <a:rPr lang="en-US" altLang="ko-KR" sz="2000" dirty="0" smtClean="0">
                <a:ea typeface="Pretendard Light"/>
              </a:rPr>
              <a:t>, </a:t>
            </a:r>
            <a:r>
              <a:rPr lang="ko-KR" altLang="en-US" sz="2000" dirty="0" smtClean="0">
                <a:ea typeface="Pretendard Light"/>
              </a:rPr>
              <a:t>주거형태</a:t>
            </a:r>
            <a:r>
              <a:rPr lang="en-US" altLang="ko-KR" sz="2000" dirty="0" smtClean="0">
                <a:ea typeface="Pretendard Light"/>
              </a:rPr>
              <a:t>, </a:t>
            </a:r>
            <a:r>
              <a:rPr lang="ko-KR" altLang="en-US" sz="2000" dirty="0" smtClean="0">
                <a:ea typeface="Pretendard Light"/>
              </a:rPr>
              <a:t>전</a:t>
            </a:r>
            <a:r>
              <a:rPr lang="en-US" altLang="ko-KR" sz="2000" dirty="0" smtClean="0">
                <a:ea typeface="Pretendard Light"/>
              </a:rPr>
              <a:t>·</a:t>
            </a:r>
            <a:r>
              <a:rPr lang="ko-KR" altLang="en-US" sz="2000" dirty="0" smtClean="0">
                <a:ea typeface="Pretendard Light"/>
              </a:rPr>
              <a:t>월세 </a:t>
            </a:r>
            <a:r>
              <a:rPr lang="ko-KR" altLang="en-US" sz="2000" dirty="0" err="1" smtClean="0">
                <a:ea typeface="Pretendard Light"/>
              </a:rPr>
              <a:t>전환률</a:t>
            </a:r>
            <a:r>
              <a:rPr lang="en-US" altLang="ko-KR" sz="2000" dirty="0" smtClean="0">
                <a:ea typeface="Pretendard Light"/>
              </a:rPr>
              <a:t>, </a:t>
            </a:r>
            <a:r>
              <a:rPr lang="ko-KR" altLang="en-US" sz="2000" dirty="0" smtClean="0">
                <a:ea typeface="Pretendard Light"/>
              </a:rPr>
              <a:t>매매가격</a:t>
            </a:r>
            <a:r>
              <a:rPr lang="en-US" altLang="ko-KR" sz="2000" dirty="0" smtClean="0">
                <a:ea typeface="Pretendard Light"/>
              </a:rPr>
              <a:t>, </a:t>
            </a:r>
            <a:r>
              <a:rPr lang="ko-KR" altLang="en-US" sz="2000" dirty="0" smtClean="0">
                <a:ea typeface="Pretendard Light"/>
              </a:rPr>
              <a:t>계약 만료자 수</a:t>
            </a:r>
            <a:r>
              <a:rPr lang="en-US" altLang="ko-KR" sz="1600" dirty="0" smtClean="0">
                <a:ea typeface="Pretendard Light"/>
              </a:rPr>
              <a:t>(</a:t>
            </a:r>
            <a:r>
              <a:rPr lang="ko-KR" altLang="en-US" sz="1600" dirty="0" smtClean="0">
                <a:ea typeface="Pretendard Light"/>
              </a:rPr>
              <a:t>이사시점 </a:t>
            </a:r>
            <a:r>
              <a:rPr lang="ko-KR" altLang="en-US" sz="1600" dirty="0" err="1" smtClean="0">
                <a:ea typeface="Pretendard Light"/>
              </a:rPr>
              <a:t>계산값</a:t>
            </a:r>
            <a:r>
              <a:rPr lang="en-US" altLang="ko-KR" sz="1600" dirty="0" smtClean="0">
                <a:ea typeface="Pretendard Light"/>
              </a:rPr>
              <a:t>), </a:t>
            </a:r>
            <a:r>
              <a:rPr lang="ko-KR" altLang="en-US" sz="2000" dirty="0" smtClean="0">
                <a:ea typeface="Pretendard Light"/>
              </a:rPr>
              <a:t>계약 갱신 비율</a:t>
            </a:r>
            <a:r>
              <a:rPr lang="en-US" altLang="ko-KR" sz="1600" dirty="0" smtClean="0">
                <a:ea typeface="Pretendard Light"/>
              </a:rPr>
              <a:t>(</a:t>
            </a:r>
            <a:r>
              <a:rPr lang="ko-KR" altLang="en-US" sz="1600" dirty="0" smtClean="0">
                <a:ea typeface="Pretendard Light"/>
              </a:rPr>
              <a:t>이사시점 </a:t>
            </a:r>
            <a:r>
              <a:rPr lang="ko-KR" altLang="en-US" sz="1600" dirty="0" err="1" smtClean="0">
                <a:ea typeface="Pretendard Light"/>
              </a:rPr>
              <a:t>예측값</a:t>
            </a:r>
            <a:r>
              <a:rPr lang="en-US" altLang="ko-KR" sz="1600" dirty="0" smtClean="0">
                <a:ea typeface="Pretendard Light"/>
              </a:rPr>
              <a:t>)</a:t>
            </a:r>
            <a:endParaRPr lang="en-US" altLang="ko-KR" sz="1600" b="0" i="0" u="none" strike="noStrike" dirty="0">
              <a:ea typeface="Pretendard Light"/>
            </a:endParaRPr>
          </a:p>
        </p:txBody>
      </p:sp>
      <p:pic>
        <p:nvPicPr>
          <p:cNvPr id="28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4940615"/>
            <a:ext cx="8153400" cy="4317686"/>
          </a:xfrm>
          <a:prstGeom prst="rect">
            <a:avLst/>
          </a:prstGeom>
        </p:spPr>
      </p:pic>
      <p:sp>
        <p:nvSpPr>
          <p:cNvPr id="29" name="TextBox 10"/>
          <p:cNvSpPr txBox="1"/>
          <p:nvPr/>
        </p:nvSpPr>
        <p:spPr>
          <a:xfrm>
            <a:off x="1110307" y="5629277"/>
            <a:ext cx="8589772" cy="11906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0350"/>
              </a:lnSpc>
            </a:pPr>
            <a:r>
              <a:rPr lang="ko-KR" altLang="en-US" sz="2000" dirty="0">
                <a:ea typeface="Pretendard Light"/>
              </a:rPr>
              <a:t>전</a:t>
            </a:r>
            <a:r>
              <a:rPr lang="en-US" altLang="ko-KR" sz="2000" dirty="0">
                <a:ea typeface="Pretendard Light"/>
              </a:rPr>
              <a:t>·</a:t>
            </a:r>
            <a:r>
              <a:rPr lang="ko-KR" altLang="en-US" sz="2000" dirty="0">
                <a:ea typeface="Pretendard Light"/>
              </a:rPr>
              <a:t>월세 </a:t>
            </a:r>
            <a:r>
              <a:rPr lang="ko-KR" altLang="en-US" sz="2000" dirty="0" err="1" smtClean="0">
                <a:ea typeface="Pretendard Light"/>
              </a:rPr>
              <a:t>실거래가</a:t>
            </a:r>
            <a:r>
              <a:rPr lang="ko-KR" altLang="en-US" sz="2000" dirty="0" smtClean="0">
                <a:ea typeface="Pretendard Light"/>
              </a:rPr>
              <a:t> 테이블에 있는 </a:t>
            </a:r>
            <a:r>
              <a:rPr lang="ko-KR" altLang="en-US" sz="2000" dirty="0">
                <a:solidFill>
                  <a:srgbClr val="102E58"/>
                </a:solidFill>
                <a:ea typeface="Pretendard Bold"/>
              </a:rPr>
              <a:t>가격과 </a:t>
            </a:r>
            <a:r>
              <a:rPr lang="ko-KR" altLang="en-US" sz="2000" dirty="0" err="1">
                <a:solidFill>
                  <a:srgbClr val="102E58"/>
                </a:solidFill>
                <a:ea typeface="Pretendard Bold"/>
              </a:rPr>
              <a:t>건축년도</a:t>
            </a:r>
            <a:r>
              <a:rPr lang="en-US" altLang="ko-KR" sz="2000" dirty="0">
                <a:solidFill>
                  <a:srgbClr val="102E58"/>
                </a:solidFill>
                <a:ea typeface="Pretendard Bold"/>
              </a:rPr>
              <a:t>, </a:t>
            </a:r>
            <a:r>
              <a:rPr lang="ko-KR" altLang="en-US" sz="2000" dirty="0">
                <a:solidFill>
                  <a:srgbClr val="102E58"/>
                </a:solidFill>
                <a:ea typeface="Pretendard Bold"/>
              </a:rPr>
              <a:t>전용면적</a:t>
            </a:r>
            <a:r>
              <a:rPr lang="en-US" altLang="ko-KR" sz="2000" dirty="0">
                <a:solidFill>
                  <a:srgbClr val="102E58"/>
                </a:solidFill>
                <a:ea typeface="Pretendard Bold"/>
              </a:rPr>
              <a:t>, </a:t>
            </a:r>
            <a:r>
              <a:rPr lang="ko-KR" altLang="en-US" sz="2000" dirty="0">
                <a:solidFill>
                  <a:srgbClr val="102E58"/>
                </a:solidFill>
                <a:ea typeface="Pretendard Bold"/>
              </a:rPr>
              <a:t>층수</a:t>
            </a:r>
            <a:r>
              <a:rPr lang="en-US" altLang="ko-KR" sz="2000" dirty="0">
                <a:solidFill>
                  <a:srgbClr val="102E58"/>
                </a:solidFill>
                <a:ea typeface="Pretendard Bold"/>
              </a:rPr>
              <a:t> </a:t>
            </a:r>
            <a:r>
              <a:rPr lang="ko-KR" altLang="en-US" sz="2000" dirty="0">
                <a:solidFill>
                  <a:srgbClr val="102E58"/>
                </a:solidFill>
                <a:ea typeface="Pretendard Bold"/>
              </a:rPr>
              <a:t>등</a:t>
            </a:r>
            <a:r>
              <a:rPr lang="ko-KR" altLang="en-US" sz="2000" i="0" u="none" strike="noStrike" dirty="0" smtClean="0">
                <a:ea typeface="Pretendard Light"/>
              </a:rPr>
              <a:t>의 </a:t>
            </a:r>
            <a:endParaRPr lang="en-US" altLang="ko-KR" sz="2000" i="0" u="none" strike="noStrike" dirty="0" smtClean="0">
              <a:ea typeface="Pretendard Light"/>
            </a:endParaRPr>
          </a:p>
          <a:p>
            <a:pPr lvl="0">
              <a:lnSpc>
                <a:spcPct val="120350"/>
              </a:lnSpc>
            </a:pPr>
            <a:r>
              <a:rPr lang="ko-KR" altLang="en-US" sz="2000" b="0" i="0" u="none" strike="noStrike" dirty="0" smtClean="0">
                <a:ea typeface="Pretendard Light"/>
              </a:rPr>
              <a:t>상관관계를 분석 후 유의미한 요소를 선정하여 </a:t>
            </a:r>
            <a:r>
              <a:rPr lang="ko-KR" altLang="en-US" sz="2000" b="0" i="0" u="none" strike="noStrike" dirty="0" err="1" smtClean="0">
                <a:ea typeface="Pretendard Light"/>
              </a:rPr>
              <a:t>클러스터링을</a:t>
            </a:r>
            <a:r>
              <a:rPr lang="ko-KR" altLang="en-US" sz="2000" b="0" i="0" u="none" strike="noStrike" dirty="0" smtClean="0">
                <a:ea typeface="Pretendard Light"/>
              </a:rPr>
              <a:t> 통해 군집 분류</a:t>
            </a:r>
            <a:endParaRPr lang="ko-KR" sz="2000" b="0" i="0" u="none" strike="noStrike" dirty="0">
              <a:ea typeface="Pretendard Light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710998" y="4914900"/>
            <a:ext cx="4394402" cy="107860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b="0" i="0" u="none" strike="noStrike" dirty="0" smtClean="0">
                <a:solidFill>
                  <a:srgbClr val="102E58"/>
                </a:solidFill>
                <a:ea typeface="Pretendard Bold"/>
              </a:rPr>
              <a:t>주택 선택 요소 군집 분류</a:t>
            </a:r>
            <a:endParaRPr lang="ko-KR" sz="2800" b="0" i="0" u="none" strike="noStrike" dirty="0">
              <a:solidFill>
                <a:srgbClr val="102E58"/>
              </a:solidFill>
              <a:ea typeface="Pretendard Bold"/>
            </a:endParaRPr>
          </a:p>
        </p:txBody>
      </p:sp>
      <p:sp>
        <p:nvSpPr>
          <p:cNvPr id="32" name="TextBox 9"/>
          <p:cNvSpPr txBox="1"/>
          <p:nvPr/>
        </p:nvSpPr>
        <p:spPr>
          <a:xfrm>
            <a:off x="10058400" y="4610100"/>
            <a:ext cx="5920968" cy="7112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 smtClean="0">
                <a:solidFill>
                  <a:srgbClr val="102E58"/>
                </a:solidFill>
                <a:ea typeface="Pretendard Bold"/>
              </a:rPr>
              <a:t>전</a:t>
            </a:r>
            <a:r>
              <a:rPr lang="en-US" altLang="ko-KR" sz="4000" b="0" i="0" u="none" strike="noStrike" dirty="0" smtClean="0">
                <a:solidFill>
                  <a:srgbClr val="102E58"/>
                </a:solidFill>
                <a:ea typeface="Pretendard Bold"/>
              </a:rPr>
              <a:t>·</a:t>
            </a:r>
            <a:r>
              <a:rPr lang="ko-KR" altLang="en-US" sz="4000" b="0" i="0" u="none" strike="noStrike" dirty="0" smtClean="0">
                <a:solidFill>
                  <a:srgbClr val="102E58"/>
                </a:solidFill>
                <a:ea typeface="Pretendard Bold"/>
              </a:rPr>
              <a:t>월세 물량 예측 후 시각화</a:t>
            </a:r>
            <a:endParaRPr lang="ko-KR" sz="4000" b="0" i="0" u="none" strike="noStrike" dirty="0">
              <a:solidFill>
                <a:srgbClr val="102E58"/>
              </a:solidFill>
              <a:ea typeface="Pretendard Bold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9448800" y="5551672"/>
            <a:ext cx="7302045" cy="34780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ko-KR" altLang="en-US" sz="2300" dirty="0" smtClean="0">
                <a:solidFill>
                  <a:srgbClr val="102E58"/>
                </a:solidFill>
                <a:ea typeface="Pretendard Bold"/>
              </a:rPr>
              <a:t>선형 회귀 분석을 </a:t>
            </a:r>
            <a:r>
              <a:rPr lang="ko-KR" altLang="en-US" sz="2300" dirty="0">
                <a:solidFill>
                  <a:srgbClr val="102E58"/>
                </a:solidFill>
                <a:ea typeface="Pretendard Bold"/>
              </a:rPr>
              <a:t>통해 </a:t>
            </a:r>
            <a:r>
              <a:rPr lang="ko-KR" altLang="en-US" sz="2300" dirty="0" err="1">
                <a:solidFill>
                  <a:srgbClr val="102E58"/>
                </a:solidFill>
                <a:ea typeface="Pretendard Bold"/>
              </a:rPr>
              <a:t>군집별</a:t>
            </a:r>
            <a:r>
              <a:rPr lang="ko-KR" altLang="en-US" sz="2300" dirty="0">
                <a:solidFill>
                  <a:srgbClr val="102E58"/>
                </a:solidFill>
                <a:ea typeface="Pretendard Bold"/>
              </a:rPr>
              <a:t> 전</a:t>
            </a:r>
            <a:r>
              <a:rPr lang="en-US" altLang="ko-KR" sz="2300" dirty="0">
                <a:solidFill>
                  <a:srgbClr val="102E58"/>
                </a:solidFill>
                <a:ea typeface="Pretendard Bold"/>
              </a:rPr>
              <a:t>·</a:t>
            </a:r>
            <a:r>
              <a:rPr lang="ko-KR" altLang="en-US" sz="2300" dirty="0">
                <a:solidFill>
                  <a:srgbClr val="102E58"/>
                </a:solidFill>
                <a:ea typeface="Pretendard Bold"/>
              </a:rPr>
              <a:t>월세 물량 </a:t>
            </a:r>
            <a:r>
              <a:rPr lang="ko-KR" altLang="en-US" sz="2300" dirty="0" smtClean="0">
                <a:solidFill>
                  <a:srgbClr val="102E58"/>
                </a:solidFill>
                <a:ea typeface="Pretendard Bold"/>
              </a:rPr>
              <a:t>월별 </a:t>
            </a:r>
            <a:r>
              <a:rPr lang="ko-KR" altLang="en-US" sz="2300" dirty="0">
                <a:solidFill>
                  <a:srgbClr val="102E58"/>
                </a:solidFill>
                <a:ea typeface="Pretendard Bold"/>
              </a:rPr>
              <a:t>단위 예측</a:t>
            </a:r>
            <a:endParaRPr lang="en-US" altLang="ko-KR" sz="2300" dirty="0">
              <a:solidFill>
                <a:srgbClr val="102E58"/>
              </a:solidFill>
              <a:ea typeface="Pretendard Bold"/>
            </a:endParaRPr>
          </a:p>
          <a:p>
            <a:pPr lvl="0" algn="ctr">
              <a:lnSpc>
                <a:spcPct val="120350"/>
              </a:lnSpc>
            </a:pPr>
            <a:endParaRPr lang="en-US" altLang="ko-KR" sz="1100" b="1" i="0" u="none" strike="noStrike" dirty="0" smtClean="0">
              <a:ea typeface="Pretendard Light"/>
            </a:endParaRPr>
          </a:p>
          <a:p>
            <a:pPr marL="342900" lvl="0" indent="-342900">
              <a:lnSpc>
                <a:spcPct val="120350"/>
              </a:lnSpc>
              <a:buFontTx/>
              <a:buChar char="-"/>
            </a:pPr>
            <a:r>
              <a:rPr lang="ko-KR" altLang="en-US" sz="2300" dirty="0" smtClean="0">
                <a:ea typeface="Pretendard Light"/>
              </a:rPr>
              <a:t>분석요인 중 유의미한 요인 선별</a:t>
            </a:r>
            <a:endParaRPr lang="en-US" altLang="ko-KR" sz="2300" dirty="0" smtClean="0">
              <a:ea typeface="Pretendard Light"/>
            </a:endParaRPr>
          </a:p>
          <a:p>
            <a:pPr marL="342900" lvl="0" indent="-342900">
              <a:lnSpc>
                <a:spcPct val="120350"/>
              </a:lnSpc>
              <a:buFontTx/>
              <a:buChar char="-"/>
            </a:pPr>
            <a:r>
              <a:rPr lang="ko-KR" altLang="en-US" sz="2300" dirty="0" smtClean="0">
                <a:ea typeface="Pretendard Light"/>
              </a:rPr>
              <a:t>유의미한 요인을 활용하여 다중 선형 회귀 분석을 통한 전</a:t>
            </a:r>
            <a:r>
              <a:rPr lang="en-US" altLang="ko-KR" sz="2300" dirty="0" smtClean="0">
                <a:ea typeface="Pretendard Light"/>
              </a:rPr>
              <a:t>·</a:t>
            </a:r>
            <a:r>
              <a:rPr lang="ko-KR" altLang="en-US" sz="2300" dirty="0" smtClean="0">
                <a:ea typeface="Pretendard Light"/>
              </a:rPr>
              <a:t>월세 물량 예측 모델 개발</a:t>
            </a:r>
            <a:endParaRPr lang="en-US" altLang="ko-KR" sz="2300" dirty="0" smtClean="0">
              <a:ea typeface="Pretendard Light"/>
            </a:endParaRPr>
          </a:p>
          <a:p>
            <a:pPr marL="342900" lvl="0" indent="-342900">
              <a:lnSpc>
                <a:spcPct val="120350"/>
              </a:lnSpc>
              <a:buFontTx/>
              <a:buChar char="-"/>
            </a:pPr>
            <a:r>
              <a:rPr lang="ko-KR" altLang="en-US" sz="2300" dirty="0" smtClean="0">
                <a:ea typeface="Pretendard Light"/>
              </a:rPr>
              <a:t>지역별</a:t>
            </a:r>
            <a:r>
              <a:rPr lang="en-US" altLang="ko-KR" sz="2300" dirty="0" smtClean="0">
                <a:ea typeface="Pretendard Light"/>
              </a:rPr>
              <a:t>, </a:t>
            </a:r>
            <a:r>
              <a:rPr lang="ko-KR" altLang="en-US" sz="2300" dirty="0" err="1" smtClean="0">
                <a:ea typeface="Pretendard Light"/>
              </a:rPr>
              <a:t>군집별</a:t>
            </a:r>
            <a:r>
              <a:rPr lang="en-US" altLang="ko-KR" sz="2300" dirty="0">
                <a:ea typeface="Pretendard Light"/>
              </a:rPr>
              <a:t> </a:t>
            </a:r>
            <a:r>
              <a:rPr lang="ko-KR" altLang="en-US" sz="2300" dirty="0" smtClean="0">
                <a:ea typeface="Pretendard Light"/>
              </a:rPr>
              <a:t>물량에 따른 시각화</a:t>
            </a:r>
            <a:endParaRPr lang="en-US" altLang="ko-KR" sz="2300" dirty="0" smtClean="0">
              <a:ea typeface="Pretendard Light"/>
            </a:endParaRPr>
          </a:p>
          <a:p>
            <a:pPr marL="342900" lvl="0" indent="-342900">
              <a:lnSpc>
                <a:spcPct val="120350"/>
              </a:lnSpc>
              <a:buFontTx/>
              <a:buChar char="-"/>
            </a:pPr>
            <a:r>
              <a:rPr lang="ko-KR" altLang="en-US" sz="2300" dirty="0" smtClean="0">
                <a:ea typeface="Pretendard Light"/>
              </a:rPr>
              <a:t>사용자가 원하는 지역을 지도에서 선택 시 월별 예측 데이터를 차트로 제공 </a:t>
            </a:r>
            <a:endParaRPr lang="en-US" altLang="ko-KR" sz="2300" dirty="0" smtClean="0">
              <a:ea typeface="Pretendard Light"/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685" y="6902800"/>
            <a:ext cx="2563091" cy="222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942250"/>
            <a:ext cx="1639863" cy="1653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 descr="GO집 동작점-서울원룸/투룸/쓰리룸/신축빌라/아파트/상가/사무실 | Faceboo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809" y="6942250"/>
            <a:ext cx="1653721" cy="165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3426809" y="8595971"/>
            <a:ext cx="1653721" cy="586128"/>
          </a:xfrm>
          <a:prstGeom prst="rect">
            <a:avLst/>
          </a:prstGeom>
          <a:solidFill>
            <a:srgbClr val="CFD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102958"/>
                </a:solidFill>
              </a:rPr>
              <a:t>좁은데 </a:t>
            </a:r>
            <a:endParaRPr lang="en-US" altLang="ko-KR" b="1" dirty="0" smtClean="0">
              <a:solidFill>
                <a:srgbClr val="102958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102958"/>
                </a:solidFill>
              </a:rPr>
              <a:t>신축</a:t>
            </a:r>
            <a:endParaRPr lang="ko-KR" altLang="en-US" b="1" dirty="0">
              <a:solidFill>
                <a:srgbClr val="102958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371600" y="8595971"/>
            <a:ext cx="1639863" cy="586129"/>
          </a:xfrm>
          <a:prstGeom prst="rect">
            <a:avLst/>
          </a:prstGeom>
          <a:solidFill>
            <a:srgbClr val="CFD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102958"/>
                </a:solidFill>
              </a:rPr>
              <a:t>넓은데 </a:t>
            </a:r>
            <a:endParaRPr lang="en-US" altLang="ko-KR" b="1" dirty="0" smtClean="0">
              <a:solidFill>
                <a:srgbClr val="102958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102958"/>
                </a:solidFill>
              </a:rPr>
              <a:t>오래된 집</a:t>
            </a:r>
            <a:endParaRPr lang="ko-KR" altLang="en-US" b="1" dirty="0">
              <a:solidFill>
                <a:srgbClr val="102958"/>
              </a:solidFill>
            </a:endParaRPr>
          </a:p>
        </p:txBody>
      </p:sp>
      <p:sp>
        <p:nvSpPr>
          <p:cNvPr id="50" name="오른쪽 화살표 49"/>
          <p:cNvSpPr/>
          <p:nvPr/>
        </p:nvSpPr>
        <p:spPr>
          <a:xfrm>
            <a:off x="6248400" y="4940614"/>
            <a:ext cx="2209801" cy="736286"/>
          </a:xfrm>
          <a:prstGeom prst="rightArrow">
            <a:avLst>
              <a:gd name="adj1" fmla="val 34581"/>
              <a:gd name="adj2" fmla="val 8984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0">
                <a:schemeClr val="bg1"/>
              </a:gs>
              <a:gs pos="75000">
                <a:schemeClr val="tx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7"/>
          <p:cNvSpPr/>
          <p:nvPr/>
        </p:nvSpPr>
        <p:spPr>
          <a:xfrm rot="5400000">
            <a:off x="3354968" y="2245732"/>
            <a:ext cx="631571" cy="5055507"/>
          </a:xfrm>
          <a:custGeom>
            <a:avLst/>
            <a:gdLst>
              <a:gd name="connsiteX0" fmla="*/ 0 w 1371600"/>
              <a:gd name="connsiteY0" fmla="*/ 441320 h 2908300"/>
              <a:gd name="connsiteX1" fmla="*/ 704852 w 1371600"/>
              <a:gd name="connsiteY1" fmla="*/ 441320 h 2908300"/>
              <a:gd name="connsiteX2" fmla="*/ 704852 w 1371600"/>
              <a:gd name="connsiteY2" fmla="*/ 0 h 2908300"/>
              <a:gd name="connsiteX3" fmla="*/ 1371600 w 1371600"/>
              <a:gd name="connsiteY3" fmla="*/ 1454150 h 2908300"/>
              <a:gd name="connsiteX4" fmla="*/ 704852 w 1371600"/>
              <a:gd name="connsiteY4" fmla="*/ 2908300 h 2908300"/>
              <a:gd name="connsiteX5" fmla="*/ 704852 w 1371600"/>
              <a:gd name="connsiteY5" fmla="*/ 2466980 h 2908300"/>
              <a:gd name="connsiteX6" fmla="*/ 0 w 1371600"/>
              <a:gd name="connsiteY6" fmla="*/ 2466980 h 2908300"/>
              <a:gd name="connsiteX7" fmla="*/ 0 w 1371600"/>
              <a:gd name="connsiteY7" fmla="*/ 441320 h 2908300"/>
              <a:gd name="connsiteX0" fmla="*/ 0 w 1390650"/>
              <a:gd name="connsiteY0" fmla="*/ 0 h 4257680"/>
              <a:gd name="connsiteX1" fmla="*/ 723902 w 1390650"/>
              <a:gd name="connsiteY1" fmla="*/ 1790700 h 4257680"/>
              <a:gd name="connsiteX2" fmla="*/ 723902 w 1390650"/>
              <a:gd name="connsiteY2" fmla="*/ 1349380 h 4257680"/>
              <a:gd name="connsiteX3" fmla="*/ 1390650 w 1390650"/>
              <a:gd name="connsiteY3" fmla="*/ 2803530 h 4257680"/>
              <a:gd name="connsiteX4" fmla="*/ 723902 w 1390650"/>
              <a:gd name="connsiteY4" fmla="*/ 4257680 h 4257680"/>
              <a:gd name="connsiteX5" fmla="*/ 723902 w 1390650"/>
              <a:gd name="connsiteY5" fmla="*/ 3816360 h 4257680"/>
              <a:gd name="connsiteX6" fmla="*/ 19050 w 1390650"/>
              <a:gd name="connsiteY6" fmla="*/ 3816360 h 4257680"/>
              <a:gd name="connsiteX7" fmla="*/ 0 w 1390650"/>
              <a:gd name="connsiteY7" fmla="*/ 0 h 4257680"/>
              <a:gd name="connsiteX0" fmla="*/ 0 w 1390650"/>
              <a:gd name="connsiteY0" fmla="*/ 0 h 5797560"/>
              <a:gd name="connsiteX1" fmla="*/ 723902 w 1390650"/>
              <a:gd name="connsiteY1" fmla="*/ 1790700 h 5797560"/>
              <a:gd name="connsiteX2" fmla="*/ 723902 w 1390650"/>
              <a:gd name="connsiteY2" fmla="*/ 1349380 h 5797560"/>
              <a:gd name="connsiteX3" fmla="*/ 1390650 w 1390650"/>
              <a:gd name="connsiteY3" fmla="*/ 2803530 h 5797560"/>
              <a:gd name="connsiteX4" fmla="*/ 723902 w 1390650"/>
              <a:gd name="connsiteY4" fmla="*/ 4257680 h 5797560"/>
              <a:gd name="connsiteX5" fmla="*/ 723902 w 1390650"/>
              <a:gd name="connsiteY5" fmla="*/ 3816360 h 5797560"/>
              <a:gd name="connsiteX6" fmla="*/ 0 w 1390650"/>
              <a:gd name="connsiteY6" fmla="*/ 5797560 h 5797560"/>
              <a:gd name="connsiteX7" fmla="*/ 0 w 1390650"/>
              <a:gd name="connsiteY7" fmla="*/ 0 h 5797560"/>
              <a:gd name="connsiteX0" fmla="*/ 0 w 1390650"/>
              <a:gd name="connsiteY0" fmla="*/ 0 h 5797560"/>
              <a:gd name="connsiteX1" fmla="*/ 723902 w 1390650"/>
              <a:gd name="connsiteY1" fmla="*/ 1790700 h 5797560"/>
              <a:gd name="connsiteX2" fmla="*/ 723902 w 1390650"/>
              <a:gd name="connsiteY2" fmla="*/ 1349380 h 5797560"/>
              <a:gd name="connsiteX3" fmla="*/ 1390650 w 1390650"/>
              <a:gd name="connsiteY3" fmla="*/ 2803530 h 5797560"/>
              <a:gd name="connsiteX4" fmla="*/ 723902 w 1390650"/>
              <a:gd name="connsiteY4" fmla="*/ 4257680 h 5797560"/>
              <a:gd name="connsiteX5" fmla="*/ 723902 w 1390650"/>
              <a:gd name="connsiteY5" fmla="*/ 3816360 h 5797560"/>
              <a:gd name="connsiteX6" fmla="*/ 0 w 1390650"/>
              <a:gd name="connsiteY6" fmla="*/ 5797560 h 5797560"/>
              <a:gd name="connsiteX7" fmla="*/ 0 w 1390650"/>
              <a:gd name="connsiteY7" fmla="*/ 0 h 5797560"/>
              <a:gd name="connsiteX0" fmla="*/ 0 w 1390650"/>
              <a:gd name="connsiteY0" fmla="*/ 0 h 5797560"/>
              <a:gd name="connsiteX1" fmla="*/ 723902 w 1390650"/>
              <a:gd name="connsiteY1" fmla="*/ 1790700 h 5797560"/>
              <a:gd name="connsiteX2" fmla="*/ 723902 w 1390650"/>
              <a:gd name="connsiteY2" fmla="*/ 1349380 h 5797560"/>
              <a:gd name="connsiteX3" fmla="*/ 1390650 w 1390650"/>
              <a:gd name="connsiteY3" fmla="*/ 2803530 h 5797560"/>
              <a:gd name="connsiteX4" fmla="*/ 723902 w 1390650"/>
              <a:gd name="connsiteY4" fmla="*/ 4257680 h 5797560"/>
              <a:gd name="connsiteX5" fmla="*/ 723902 w 1390650"/>
              <a:gd name="connsiteY5" fmla="*/ 3816360 h 5797560"/>
              <a:gd name="connsiteX6" fmla="*/ 0 w 1390650"/>
              <a:gd name="connsiteY6" fmla="*/ 5797560 h 5797560"/>
              <a:gd name="connsiteX7" fmla="*/ 0 w 1390650"/>
              <a:gd name="connsiteY7" fmla="*/ 0 h 579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0650" h="5797560">
                <a:moveTo>
                  <a:pt x="0" y="0"/>
                </a:moveTo>
                <a:cubicBezTo>
                  <a:pt x="241301" y="596900"/>
                  <a:pt x="139701" y="1250950"/>
                  <a:pt x="723902" y="1790700"/>
                </a:cubicBezTo>
                <a:lnTo>
                  <a:pt x="723902" y="1349380"/>
                </a:lnTo>
                <a:lnTo>
                  <a:pt x="1390650" y="2803530"/>
                </a:lnTo>
                <a:lnTo>
                  <a:pt x="723902" y="4257680"/>
                </a:lnTo>
                <a:lnTo>
                  <a:pt x="723902" y="3816360"/>
                </a:lnTo>
                <a:cubicBezTo>
                  <a:pt x="82551" y="4552960"/>
                  <a:pt x="241301" y="5137160"/>
                  <a:pt x="0" y="579756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85000"/>
                  <a:alpha val="60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155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7"/>
          <p:cNvSpPr txBox="1"/>
          <p:nvPr/>
        </p:nvSpPr>
        <p:spPr>
          <a:xfrm>
            <a:off x="17513300" y="9829800"/>
            <a:ext cx="62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spc="100" dirty="0" smtClean="0">
                <a:solidFill>
                  <a:srgbClr val="FFFFFF"/>
                </a:solidFill>
                <a:latin typeface="Pretendard Medium"/>
              </a:rPr>
              <a:t>09</a:t>
            </a:r>
            <a:endParaRPr lang="en-US" sz="22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pic>
        <p:nvPicPr>
          <p:cNvPr id="27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4940614"/>
            <a:ext cx="8153400" cy="4393885"/>
          </a:xfrm>
          <a:prstGeom prst="rect">
            <a:avLst/>
          </a:prstGeom>
        </p:spPr>
      </p:pic>
      <p:sp>
        <p:nvSpPr>
          <p:cNvPr id="28" name="TextBox 9"/>
          <p:cNvSpPr txBox="1"/>
          <p:nvPr/>
        </p:nvSpPr>
        <p:spPr>
          <a:xfrm>
            <a:off x="11635968" y="4610100"/>
            <a:ext cx="2765832" cy="7112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500" b="0" i="0" u="none" strike="noStrike" dirty="0" smtClean="0">
                <a:solidFill>
                  <a:srgbClr val="102E58"/>
                </a:solidFill>
                <a:ea typeface="Pretendard Bold"/>
              </a:rPr>
              <a:t>시각화</a:t>
            </a:r>
            <a:endParaRPr lang="ko-KR" sz="3500" b="0" i="0" u="none" strike="noStrike" dirty="0">
              <a:solidFill>
                <a:srgbClr val="102E58"/>
              </a:solidFill>
              <a:ea typeface="Pretendard Bold"/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7010400" y="6662730"/>
            <a:ext cx="1830158" cy="736286"/>
          </a:xfrm>
          <a:prstGeom prst="rightArrow">
            <a:avLst>
              <a:gd name="adj1" fmla="val 34581"/>
              <a:gd name="adj2" fmla="val 8984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0">
                <a:schemeClr val="bg1"/>
              </a:gs>
              <a:gs pos="75000">
                <a:schemeClr val="tx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15"/>
          <p:cNvSpPr txBox="1"/>
          <p:nvPr/>
        </p:nvSpPr>
        <p:spPr>
          <a:xfrm>
            <a:off x="914400" y="635000"/>
            <a:ext cx="16903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ko-KR" sz="6000" b="0" i="0" u="none" strike="noStrike" spc="-100" dirty="0" smtClean="0">
                <a:solidFill>
                  <a:srgbClr val="102E58"/>
                </a:solidFill>
                <a:ea typeface="Pretendard Bold"/>
              </a:rPr>
              <a:t>핵심기술</a:t>
            </a:r>
            <a:r>
              <a:rPr lang="en-US" altLang="ko-KR" sz="6000" b="0" i="0" u="none" strike="noStrike" spc="-100" dirty="0" smtClean="0">
                <a:solidFill>
                  <a:srgbClr val="102E58"/>
                </a:solidFill>
                <a:ea typeface="Pretendard Bold"/>
              </a:rPr>
              <a:t> </a:t>
            </a:r>
            <a:r>
              <a:rPr lang="en-US" altLang="ko-KR" sz="6000" b="1" i="0" u="none" strike="noStrike" spc="-100" dirty="0" smtClean="0">
                <a:solidFill>
                  <a:srgbClr val="102E58"/>
                </a:solidFill>
                <a:ea typeface="Pretendard Bold"/>
              </a:rPr>
              <a:t>(</a:t>
            </a:r>
            <a:r>
              <a:rPr lang="en-US" altLang="ko-KR" sz="6600" b="1" i="0" u="none" strike="noStrike" spc="-100" dirty="0" smtClean="0">
                <a:solidFill>
                  <a:srgbClr val="102E58"/>
                </a:solidFill>
                <a:ea typeface="Pretendard Bold"/>
              </a:rPr>
              <a:t>4</a:t>
            </a:r>
            <a:r>
              <a:rPr lang="en-US" altLang="ko-KR" sz="6000" b="1" i="0" u="none" strike="noStrike" spc="-100" dirty="0" smtClean="0">
                <a:solidFill>
                  <a:srgbClr val="102E58"/>
                </a:solidFill>
                <a:ea typeface="Pretendard Bold"/>
              </a:rPr>
              <a:t>)</a:t>
            </a:r>
            <a:r>
              <a:rPr lang="en-US" altLang="ko-KR" sz="6000" b="0" i="0" u="none" strike="noStrike" spc="-100" dirty="0" smtClean="0">
                <a:solidFill>
                  <a:srgbClr val="102E58"/>
                </a:solidFill>
                <a:ea typeface="Pretendard Bold"/>
              </a:rPr>
              <a:t>    </a:t>
            </a:r>
            <a:r>
              <a:rPr lang="ko-KR" altLang="en-US" sz="4800" spc="-100" dirty="0" smtClean="0">
                <a:solidFill>
                  <a:srgbClr val="102E58"/>
                </a:solidFill>
                <a:ea typeface="Pretendard Bold"/>
              </a:rPr>
              <a:t>전세 보증사고율 예측</a:t>
            </a:r>
            <a:endParaRPr lang="en-US" altLang="ko-KR" sz="4800" spc="-100" dirty="0">
              <a:solidFill>
                <a:srgbClr val="102E58"/>
              </a:solidFill>
              <a:ea typeface="Pretendard Bold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088534" y="5107198"/>
            <a:ext cx="5693266" cy="3521779"/>
            <a:chOff x="6658722" y="5174800"/>
            <a:chExt cx="4905157" cy="4063281"/>
          </a:xfrm>
        </p:grpSpPr>
        <p:sp>
          <p:nvSpPr>
            <p:cNvPr id="35" name="TextBox 10"/>
            <p:cNvSpPr txBox="1"/>
            <p:nvPr/>
          </p:nvSpPr>
          <p:spPr>
            <a:xfrm>
              <a:off x="6658722" y="5897258"/>
              <a:ext cx="4905157" cy="334082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0350"/>
                </a:lnSpc>
              </a:pPr>
              <a:r>
                <a:rPr lang="ko-KR" altLang="en-US" sz="2300" dirty="0" smtClean="0">
                  <a:ea typeface="Pretendard Light"/>
                </a:rPr>
                <a:t>깡통전세</a:t>
              </a:r>
              <a:r>
                <a:rPr lang="en-US" altLang="ko-KR" sz="2300" dirty="0">
                  <a:ea typeface="Pretendard Light"/>
                </a:rPr>
                <a:t>, </a:t>
              </a:r>
              <a:r>
                <a:rPr lang="ko-KR" altLang="en-US" sz="2300" dirty="0">
                  <a:ea typeface="Pretendard Light"/>
                </a:rPr>
                <a:t>전세사기 </a:t>
              </a:r>
              <a:r>
                <a:rPr lang="ko-KR" altLang="en-US" sz="2300" dirty="0" smtClean="0">
                  <a:ea typeface="Pretendard Light"/>
                </a:rPr>
                <a:t>위험 감소를 위해</a:t>
              </a:r>
              <a:endParaRPr lang="en-US" altLang="ko-KR" sz="2300" dirty="0">
                <a:ea typeface="Pretendard Light"/>
              </a:endParaRPr>
            </a:p>
            <a:p>
              <a:pPr lvl="0" algn="ctr">
                <a:lnSpc>
                  <a:spcPct val="120350"/>
                </a:lnSpc>
              </a:pPr>
              <a:r>
                <a:rPr lang="ko-KR" altLang="en-US" sz="2300" dirty="0">
                  <a:ea typeface="Pretendard Light"/>
                </a:rPr>
                <a:t>전세보증사고율과 독립변수간의 </a:t>
              </a:r>
              <a:r>
                <a:rPr lang="ko-KR" altLang="en-US" sz="2300" dirty="0" smtClean="0">
                  <a:ea typeface="Pretendard Light"/>
                </a:rPr>
                <a:t>상관관계 파악 후 회귀분석을 </a:t>
              </a:r>
              <a:r>
                <a:rPr lang="ko-KR" altLang="en-US" sz="2300" dirty="0">
                  <a:ea typeface="Pretendard Light"/>
                </a:rPr>
                <a:t>통한 </a:t>
              </a:r>
              <a:r>
                <a:rPr lang="ko-KR" altLang="en-US" sz="2300" dirty="0" smtClean="0">
                  <a:ea typeface="Pretendard Light"/>
                </a:rPr>
                <a:t>보증사고율 예측 모델 개발</a:t>
              </a:r>
              <a:endParaRPr lang="en-US" altLang="ko-KR" sz="2300" dirty="0">
                <a:ea typeface="Pretendard Light"/>
              </a:endParaRPr>
            </a:p>
          </p:txBody>
        </p:sp>
        <p:sp>
          <p:nvSpPr>
            <p:cNvPr id="36" name="TextBox 11"/>
            <p:cNvSpPr txBox="1"/>
            <p:nvPr/>
          </p:nvSpPr>
          <p:spPr>
            <a:xfrm>
              <a:off x="6818227" y="5174800"/>
              <a:ext cx="4680000" cy="7224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500" b="0" i="0" u="none" strike="noStrike" dirty="0" smtClean="0">
                  <a:solidFill>
                    <a:srgbClr val="102E58"/>
                  </a:solidFill>
                  <a:ea typeface="Pretendard Bold"/>
                </a:rPr>
                <a:t>전세 보증사고율</a:t>
              </a:r>
              <a:endParaRPr lang="ko-KR" sz="35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</p:grpSp>
      <p:sp>
        <p:nvSpPr>
          <p:cNvPr id="38" name="TextBox 8"/>
          <p:cNvSpPr txBox="1"/>
          <p:nvPr/>
        </p:nvSpPr>
        <p:spPr>
          <a:xfrm>
            <a:off x="8991600" y="8628976"/>
            <a:ext cx="8153399" cy="7055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ko-KR" altLang="en-US" sz="2000" dirty="0" smtClean="0">
                <a:latin typeface="Pretendard Light" pitchFamily="50" charset="-127"/>
                <a:ea typeface="Pretendard Light" pitchFamily="50" charset="-127"/>
              </a:rPr>
              <a:t>예측한 보증사고율을 차트로 제공</a:t>
            </a:r>
            <a:endParaRPr lang="ko-KR" sz="2000" dirty="0">
              <a:latin typeface="Pretendard Light" pitchFamily="50" charset="-127"/>
              <a:ea typeface="Pretendard Light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19" y="5448300"/>
            <a:ext cx="3524881" cy="3303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2" name="직선 연결선 31"/>
          <p:cNvCxnSpPr/>
          <p:nvPr/>
        </p:nvCxnSpPr>
        <p:spPr>
          <a:xfrm flipV="1">
            <a:off x="12033709" y="6724059"/>
            <a:ext cx="1752600" cy="583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2033709" y="7307945"/>
            <a:ext cx="17526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439" y="6063288"/>
            <a:ext cx="3025802" cy="2520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12"/>
          <p:cNvSpPr txBox="1"/>
          <p:nvPr/>
        </p:nvSpPr>
        <p:spPr>
          <a:xfrm>
            <a:off x="1143000" y="2400301"/>
            <a:ext cx="15859124" cy="19811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0350"/>
              </a:lnSpc>
            </a:pPr>
            <a:r>
              <a:rPr lang="ko-KR" altLang="en-US" sz="2300" dirty="0" smtClean="0">
                <a:ea typeface="Pretendard Light"/>
              </a:rPr>
              <a:t>전세 보증사고가 많이 일어나는 자치구</a:t>
            </a:r>
            <a:r>
              <a:rPr lang="en-US" altLang="ko-KR" sz="2300" dirty="0" smtClean="0">
                <a:ea typeface="Pretendard Light"/>
              </a:rPr>
              <a:t>(</a:t>
            </a:r>
            <a:r>
              <a:rPr lang="ko-KR" altLang="en-US" sz="2300" dirty="0" smtClean="0">
                <a:ea typeface="Pretendard Light"/>
              </a:rPr>
              <a:t>금천구</a:t>
            </a:r>
            <a:r>
              <a:rPr lang="en-US" altLang="ko-KR" sz="2300" dirty="0" smtClean="0">
                <a:ea typeface="Pretendard Light"/>
              </a:rPr>
              <a:t>)</a:t>
            </a:r>
            <a:r>
              <a:rPr lang="ko-KR" altLang="en-US" sz="2300" dirty="0" smtClean="0">
                <a:ea typeface="Pretendard Light"/>
              </a:rPr>
              <a:t>와 가장 적게 일어나는 자치구</a:t>
            </a:r>
            <a:r>
              <a:rPr lang="en-US" altLang="ko-KR" sz="2300" dirty="0" smtClean="0">
                <a:ea typeface="Pretendard Light"/>
              </a:rPr>
              <a:t>(</a:t>
            </a:r>
            <a:r>
              <a:rPr lang="ko-KR" altLang="en-US" sz="2300" dirty="0" smtClean="0">
                <a:ea typeface="Pretendard Light"/>
              </a:rPr>
              <a:t>성동구</a:t>
            </a:r>
            <a:r>
              <a:rPr lang="en-US" altLang="ko-KR" sz="2300" dirty="0" smtClean="0">
                <a:ea typeface="Pretendard Light"/>
              </a:rPr>
              <a:t>)</a:t>
            </a:r>
            <a:r>
              <a:rPr lang="ko-KR" altLang="en-US" sz="2300" dirty="0" smtClean="0">
                <a:ea typeface="Pretendard Light"/>
              </a:rPr>
              <a:t>를 대상으로 </a:t>
            </a:r>
            <a:endParaRPr lang="en-US" altLang="ko-KR" sz="2300" dirty="0" smtClean="0">
              <a:ea typeface="Pretendard Light"/>
            </a:endParaRPr>
          </a:p>
          <a:p>
            <a:pPr>
              <a:lnSpc>
                <a:spcPct val="120350"/>
              </a:lnSpc>
            </a:pPr>
            <a:r>
              <a:rPr lang="ko-KR" altLang="en-US" sz="2300" dirty="0" smtClean="0">
                <a:ea typeface="Pretendard Light"/>
              </a:rPr>
              <a:t>분석요인들과 </a:t>
            </a:r>
            <a:r>
              <a:rPr lang="ko-KR" altLang="en-US" sz="2300" dirty="0">
                <a:ea typeface="Pretendard Light"/>
              </a:rPr>
              <a:t>전세 </a:t>
            </a:r>
            <a:r>
              <a:rPr lang="ko-KR" altLang="en-US" sz="2300" dirty="0" smtClean="0">
                <a:ea typeface="Pretendard Light"/>
              </a:rPr>
              <a:t>보증사고</a:t>
            </a:r>
            <a:r>
              <a:rPr lang="en-US" altLang="ko-KR" sz="2300" dirty="0">
                <a:ea typeface="Pretendard Light"/>
              </a:rPr>
              <a:t> </a:t>
            </a:r>
            <a:r>
              <a:rPr lang="ko-KR" altLang="en-US" sz="2300" dirty="0" smtClean="0">
                <a:ea typeface="Pretendard Light"/>
              </a:rPr>
              <a:t>형태</a:t>
            </a:r>
            <a:r>
              <a:rPr lang="en-US" altLang="ko-KR" sz="2300" dirty="0" smtClean="0">
                <a:ea typeface="Pretendard Light"/>
              </a:rPr>
              <a:t>,</a:t>
            </a:r>
            <a:r>
              <a:rPr lang="ko-KR" altLang="en-US" sz="2300" dirty="0" smtClean="0">
                <a:ea typeface="Pretendard Light"/>
              </a:rPr>
              <a:t> 건수 간의 </a:t>
            </a:r>
            <a:r>
              <a:rPr lang="ko-KR" altLang="en-US" sz="2300" dirty="0">
                <a:ea typeface="Pretendard Light"/>
              </a:rPr>
              <a:t>상관관계를 분석 후 유의미한 요인을 활용하여 선형회귀분석을 통해 </a:t>
            </a:r>
            <a:r>
              <a:rPr lang="ko-KR" altLang="en-US" sz="2300" dirty="0" smtClean="0">
                <a:solidFill>
                  <a:srgbClr val="102958"/>
                </a:solidFill>
                <a:latin typeface="Pretendard Bold" charset="-127"/>
                <a:ea typeface="Pretendard Bold" charset="-127"/>
              </a:rPr>
              <a:t>전세 보증사고율 예측</a:t>
            </a:r>
            <a:endParaRPr lang="en-US" altLang="ko-KR" sz="2300" dirty="0" smtClean="0">
              <a:solidFill>
                <a:srgbClr val="102958"/>
              </a:solidFill>
              <a:latin typeface="Pretendard Bold" charset="-127"/>
              <a:ea typeface="Pretendard Bold" charset="-127"/>
            </a:endParaRPr>
          </a:p>
          <a:p>
            <a:pPr>
              <a:lnSpc>
                <a:spcPct val="120350"/>
              </a:lnSpc>
            </a:pPr>
            <a:endParaRPr lang="en-US" altLang="ko-KR" sz="2300" dirty="0" smtClean="0">
              <a:solidFill>
                <a:srgbClr val="102958"/>
              </a:solidFill>
              <a:latin typeface="Pretendard Bold" charset="-127"/>
              <a:ea typeface="Pretendard Bold" charset="-127"/>
            </a:endParaRPr>
          </a:p>
          <a:p>
            <a:pPr lvl="0">
              <a:lnSpc>
                <a:spcPct val="120350"/>
              </a:lnSpc>
            </a:pPr>
            <a:endParaRPr lang="en-US" altLang="ko-KR" sz="900" b="1" dirty="0" smtClean="0">
              <a:ea typeface="Pretendard Light"/>
            </a:endParaRPr>
          </a:p>
          <a:p>
            <a:pPr lvl="0">
              <a:lnSpc>
                <a:spcPct val="120350"/>
              </a:lnSpc>
            </a:pPr>
            <a:r>
              <a:rPr lang="ko-KR" altLang="en-US" sz="2000" b="1" dirty="0" smtClean="0">
                <a:ea typeface="Pretendard Light"/>
              </a:rPr>
              <a:t>분석요인</a:t>
            </a:r>
            <a:r>
              <a:rPr lang="ko-KR" altLang="en-US" sz="2000" dirty="0" smtClean="0">
                <a:ea typeface="Pretendard Light"/>
              </a:rPr>
              <a:t> </a:t>
            </a:r>
            <a:endParaRPr lang="en-US" altLang="ko-KR" sz="2000" dirty="0" smtClean="0">
              <a:ea typeface="Pretendard Light"/>
            </a:endParaRPr>
          </a:p>
          <a:p>
            <a:pPr lvl="0">
              <a:lnSpc>
                <a:spcPct val="120350"/>
              </a:lnSpc>
            </a:pPr>
            <a:r>
              <a:rPr lang="en-US" altLang="ko-KR" sz="2000" dirty="0" smtClean="0">
                <a:ea typeface="Pretendard Light"/>
              </a:rPr>
              <a:t>: </a:t>
            </a:r>
            <a:r>
              <a:rPr lang="ko-KR" altLang="en-US" sz="2000" dirty="0" smtClean="0">
                <a:ea typeface="Pretendard Light"/>
              </a:rPr>
              <a:t> 해당 구 전</a:t>
            </a:r>
            <a:r>
              <a:rPr lang="en-US" altLang="ko-KR" sz="2000" dirty="0" smtClean="0">
                <a:ea typeface="Pretendard Light"/>
              </a:rPr>
              <a:t>·</a:t>
            </a:r>
            <a:r>
              <a:rPr lang="ko-KR" altLang="en-US" sz="2000" dirty="0" smtClean="0">
                <a:ea typeface="Pretendard Light"/>
              </a:rPr>
              <a:t>월세비율</a:t>
            </a:r>
            <a:r>
              <a:rPr lang="en-US" altLang="ko-KR" sz="2000" dirty="0" smtClean="0">
                <a:ea typeface="Pretendard Light"/>
              </a:rPr>
              <a:t>, </a:t>
            </a:r>
            <a:r>
              <a:rPr lang="ko-KR" altLang="en-US" sz="2000" dirty="0" smtClean="0">
                <a:ea typeface="Pretendard Light"/>
              </a:rPr>
              <a:t>전세보증금</a:t>
            </a:r>
            <a:r>
              <a:rPr lang="en-US" altLang="ko-KR" sz="2000" dirty="0" smtClean="0">
                <a:ea typeface="Pretendard Light"/>
              </a:rPr>
              <a:t> </a:t>
            </a:r>
            <a:r>
              <a:rPr lang="en-US" altLang="ko-KR" dirty="0">
                <a:ea typeface="Pretendard Light"/>
              </a:rPr>
              <a:t>(</a:t>
            </a:r>
            <a:r>
              <a:rPr lang="ko-KR" altLang="en-US" dirty="0">
                <a:ea typeface="Pretendard Light"/>
              </a:rPr>
              <a:t>만기일 기준</a:t>
            </a:r>
            <a:r>
              <a:rPr lang="en-US" altLang="ko-KR" dirty="0">
                <a:ea typeface="Pretendard Light"/>
              </a:rPr>
              <a:t>)</a:t>
            </a:r>
            <a:r>
              <a:rPr lang="en-US" altLang="ko-KR" sz="2000" dirty="0" smtClean="0">
                <a:ea typeface="Pretendard Light"/>
              </a:rPr>
              <a:t>, </a:t>
            </a:r>
            <a:r>
              <a:rPr lang="ko-KR" altLang="en-US" sz="2000" dirty="0">
                <a:ea typeface="Pretendard Light"/>
              </a:rPr>
              <a:t>전세 세입자 수</a:t>
            </a:r>
            <a:r>
              <a:rPr lang="en-US" altLang="ko-KR" sz="2000" dirty="0" smtClean="0">
                <a:ea typeface="Pretendard Light"/>
              </a:rPr>
              <a:t>, </a:t>
            </a:r>
            <a:r>
              <a:rPr lang="ko-KR" altLang="en-US" sz="2000" dirty="0" err="1" smtClean="0">
                <a:ea typeface="Pretendard Light"/>
              </a:rPr>
              <a:t>전세가율</a:t>
            </a:r>
            <a:r>
              <a:rPr lang="ko-KR" altLang="en-US" sz="2000" dirty="0" smtClean="0">
                <a:ea typeface="Pretendard Light"/>
              </a:rPr>
              <a:t> 변화추이</a:t>
            </a:r>
            <a:r>
              <a:rPr lang="en-US" altLang="ko-KR" sz="2000" dirty="0" smtClean="0">
                <a:ea typeface="Pretendard Light"/>
              </a:rPr>
              <a:t>, </a:t>
            </a:r>
            <a:r>
              <a:rPr lang="ko-KR" altLang="en-US" sz="2000" dirty="0" smtClean="0">
                <a:ea typeface="Pretendard Light"/>
              </a:rPr>
              <a:t>금리 변동</a:t>
            </a:r>
            <a:r>
              <a:rPr lang="en-US" altLang="ko-KR" sz="2000" dirty="0" smtClean="0">
                <a:ea typeface="Pretendard Light"/>
              </a:rPr>
              <a:t>, </a:t>
            </a:r>
            <a:r>
              <a:rPr lang="ko-KR" altLang="en-US" sz="2000" dirty="0" smtClean="0">
                <a:ea typeface="Pretendard Light"/>
              </a:rPr>
              <a:t>실업률</a:t>
            </a:r>
            <a:r>
              <a:rPr lang="en-US" altLang="ko-KR" sz="2000" dirty="0" smtClean="0">
                <a:ea typeface="Pretendard Light"/>
              </a:rPr>
              <a:t>, </a:t>
            </a:r>
            <a:r>
              <a:rPr lang="ko-KR" altLang="en-US" sz="2000" dirty="0" smtClean="0">
                <a:ea typeface="Pretendard Light"/>
              </a:rPr>
              <a:t>매매</a:t>
            </a:r>
            <a:r>
              <a:rPr lang="en-US" altLang="ko-KR" sz="2000" dirty="0" smtClean="0">
                <a:ea typeface="Pretendard Light"/>
              </a:rPr>
              <a:t>·</a:t>
            </a:r>
            <a:r>
              <a:rPr lang="ko-KR" altLang="en-US" sz="2000" dirty="0" smtClean="0">
                <a:ea typeface="Pretendard Light"/>
              </a:rPr>
              <a:t>전세 가격 증감률</a:t>
            </a:r>
            <a:r>
              <a:rPr lang="en-US" altLang="ko-KR" sz="2000" dirty="0" smtClean="0">
                <a:ea typeface="Pretendard Light"/>
              </a:rPr>
              <a:t>, </a:t>
            </a:r>
            <a:endParaRPr lang="en-US" altLang="ko-KR" sz="1600" b="0" i="0" u="none" strike="noStrike" dirty="0">
              <a:ea typeface="Pretendard Light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86062" y="2857500"/>
            <a:ext cx="2729367" cy="146957"/>
          </a:xfrm>
          <a:prstGeom prst="rect">
            <a:avLst/>
          </a:prstGeom>
          <a:solidFill>
            <a:schemeClr val="accent5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254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 rtlCol="0" anchor="ctr"/>
      <a:lstStyle>
        <a:defPPr algn="ctr">
          <a:lnSpc>
            <a:spcPct val="120350"/>
          </a:lnSpc>
          <a:defRPr sz="4000" dirty="0" smtClean="0">
            <a:solidFill>
              <a:srgbClr val="102E58"/>
            </a:solidFill>
            <a:ea typeface="Pretendard Bold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2680</TotalTime>
  <Words>894</Words>
  <Application>Microsoft Office PowerPoint</Application>
  <PresentationFormat>사용자 지정</PresentationFormat>
  <Paragraphs>147</Paragraphs>
  <Slides>12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굴림</vt:lpstr>
      <vt:lpstr>Arial</vt:lpstr>
      <vt:lpstr>Pretendard Light</vt:lpstr>
      <vt:lpstr>Calibri</vt:lpstr>
      <vt:lpstr>Pretendard Bold</vt:lpstr>
      <vt:lpstr>바탕</vt:lpstr>
      <vt:lpstr>맑은 고딕</vt:lpstr>
      <vt:lpstr>Pretendard Regular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bitcamp</dc:creator>
  <cp:lastModifiedBy>비트캠프</cp:lastModifiedBy>
  <cp:revision>163</cp:revision>
  <dcterms:created xsi:type="dcterms:W3CDTF">2006-08-16T00:00:00Z</dcterms:created>
  <dcterms:modified xsi:type="dcterms:W3CDTF">2024-07-22T11:51:13Z</dcterms:modified>
</cp:coreProperties>
</file>